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43891200" cy="32918400"/>
  <p:notesSz cx="9144000" cy="6858000"/>
  <p:defaultTex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randon Swan"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98" autoAdjust="0"/>
    <p:restoredTop sz="95673"/>
  </p:normalViewPr>
  <p:slideViewPr>
    <p:cSldViewPr snapToGrid="0" showGuides="1">
      <p:cViewPr>
        <p:scale>
          <a:sx n="20" d="100"/>
          <a:sy n="20" d="100"/>
        </p:scale>
        <p:origin x="1848" y="272"/>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media/image4.png>
</file>

<file path=ppt/media/image5.png>
</file>

<file path=ppt/media/image6.png>
</file>

<file path=ppt/media/image7.pn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C1761135-55DD-5D44-9E8A-8E2C7DE545BC}" type="datetimeFigureOut">
              <a:rPr lang="en-US" smtClean="0"/>
              <a:t>4/18/17</a:t>
            </a:fld>
            <a:endParaRPr lang="en-US"/>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77EE7EC-A6F6-8743-A8B0-8632BB776DEA}" type="slidenum">
              <a:rPr lang="en-US" smtClean="0"/>
              <a:t>‹#›</a:t>
            </a:fld>
            <a:endParaRPr lang="en-US"/>
          </a:p>
        </p:txBody>
      </p:sp>
    </p:spTree>
    <p:extLst>
      <p:ext uri="{BB962C8B-B14F-4D97-AF65-F5344CB8AC3E}">
        <p14:creationId xmlns:p14="http://schemas.microsoft.com/office/powerpoint/2010/main" val="89204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7EE7EC-A6F6-8743-A8B0-8632BB776DEA}" type="slidenum">
              <a:rPr lang="en-US" smtClean="0"/>
              <a:t>1</a:t>
            </a:fld>
            <a:endParaRPr lang="en-US"/>
          </a:p>
        </p:txBody>
      </p:sp>
    </p:spTree>
    <p:extLst>
      <p:ext uri="{BB962C8B-B14F-4D97-AF65-F5344CB8AC3E}">
        <p14:creationId xmlns:p14="http://schemas.microsoft.com/office/powerpoint/2010/main" val="316261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smtClean="0"/>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CC87B3C-7632-4571-9990-B87E00D72A10}" type="datetimeFigureOut">
              <a:rPr lang="en-US" smtClean="0"/>
              <a:t>4/18/17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1471299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CC87B3C-7632-4571-9990-B87E00D72A10}" type="datetimeFigureOut">
              <a:rPr lang="en-US" smtClean="0"/>
              <a:t>4/18/17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1799756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CC87B3C-7632-4571-9990-B87E00D72A10}" type="datetimeFigureOut">
              <a:rPr lang="en-US" smtClean="0"/>
              <a:t>4/18/17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91326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CC87B3C-7632-4571-9990-B87E00D72A10}" type="datetimeFigureOut">
              <a:rPr lang="en-US" smtClean="0"/>
              <a:t>4/18/17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897922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smtClean="0"/>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CC87B3C-7632-4571-9990-B87E00D72A10}" type="datetimeFigureOut">
              <a:rPr lang="en-US" smtClean="0"/>
              <a:t>4/18/17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1298575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CC87B3C-7632-4571-9990-B87E00D72A10}" type="datetimeFigureOut">
              <a:rPr lang="en-US" smtClean="0"/>
              <a:t>4/18/17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998180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CC87B3C-7632-4571-9990-B87E00D72A10}" type="datetimeFigureOut">
              <a:rPr lang="en-US" smtClean="0"/>
              <a:t>4/18/17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530333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CC87B3C-7632-4571-9990-B87E00D72A10}" type="datetimeFigureOut">
              <a:rPr lang="en-US" smtClean="0"/>
              <a:t>4/18/17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1264242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C87B3C-7632-4571-9990-B87E00D72A10}" type="datetimeFigureOut">
              <a:rPr lang="en-US" smtClean="0"/>
              <a:t>4/18/17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543364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C87B3C-7632-4571-9990-B87E00D72A10}" type="datetimeFigureOut">
              <a:rPr lang="en-US" smtClean="0"/>
              <a:t>4/18/17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41643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smtClean="0"/>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C87B3C-7632-4571-9990-B87E00D72A10}" type="datetimeFigureOut">
              <a:rPr lang="en-US" smtClean="0"/>
              <a:t>4/18/17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35138684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9CC87B3C-7632-4571-9990-B87E00D72A10}" type="datetimeFigureOut">
              <a:rPr lang="en-US" smtClean="0"/>
              <a:t>4/18/17</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D03E0909-FAF9-4ED9-AD46-65383A654E4D}" type="slidenum">
              <a:rPr lang="en-US" smtClean="0"/>
              <a:t>‹#›</a:t>
            </a:fld>
            <a:endParaRPr lang="en-US"/>
          </a:p>
        </p:txBody>
      </p:sp>
    </p:spTree>
    <p:extLst>
      <p:ext uri="{BB962C8B-B14F-4D97-AF65-F5344CB8AC3E}">
        <p14:creationId xmlns:p14="http://schemas.microsoft.com/office/powerpoint/2010/main" val="293446923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hyperlink" Target="https://visual-recognition-demo.mybluemix.net/train" TargetMode="External"/><Relationship Id="rId8" Type="http://schemas.openxmlformats.org/officeDocument/2006/relationships/image" Target="../media/image5.png"/><Relationship Id="rId9" Type="http://schemas.openxmlformats.org/officeDocument/2006/relationships/image" Target="../media/image6.png"/><Relationship Id="rId10" Type="http://schemas.openxmlformats.org/officeDocument/2006/relationships/image" Target="../media/image7.png"/><Relationship Id="rId11" Type="http://schemas.openxmlformats.org/officeDocument/2006/relationships/image" Target="../media/image8.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a:spLocks noChangeAspect="1"/>
          </p:cNvSpPr>
          <p:nvPr/>
        </p:nvSpPr>
        <p:spPr>
          <a:xfrm>
            <a:off x="2398598" y="125015"/>
            <a:ext cx="27459214" cy="4036850"/>
          </a:xfrm>
          <a:prstGeom prst="rect">
            <a:avLst/>
          </a:prstGeom>
          <a:noFill/>
        </p:spPr>
        <p:txBody>
          <a:bodyPr wrap="square" rtlCol="0">
            <a:normAutofit fontScale="47500" lnSpcReduction="20000"/>
          </a:bodyPr>
          <a:lstStyle/>
          <a:p>
            <a:endParaRPr lang="en-US" sz="16800" dirty="0" smtClean="0">
              <a:latin typeface="Garamond" charset="0"/>
              <a:ea typeface="Garamond" charset="0"/>
              <a:cs typeface="Garamond" charset="0"/>
            </a:endParaRPr>
          </a:p>
          <a:p>
            <a:r>
              <a:rPr lang="en-US" sz="16800" b="1" dirty="0" smtClean="0">
                <a:latin typeface="Garamond 3 LT Std" charset="0"/>
                <a:ea typeface="Garamond 3 LT Std" charset="0"/>
                <a:cs typeface="Garamond 3 LT Std" charset="0"/>
              </a:rPr>
              <a:t>Logo Detection </a:t>
            </a:r>
            <a:r>
              <a:rPr lang="en-US" sz="16800" b="1" dirty="0">
                <a:latin typeface="Garamond 3 LT Std" charset="0"/>
                <a:ea typeface="Garamond 3 LT Std" charset="0"/>
                <a:cs typeface="Garamond 3 LT Std" charset="0"/>
              </a:rPr>
              <a:t>Using Machine Learning versus </a:t>
            </a:r>
            <a:r>
              <a:rPr lang="en-US" sz="16800" b="1" dirty="0" smtClean="0">
                <a:latin typeface="Garamond 3 LT Std" charset="0"/>
                <a:ea typeface="Garamond 3 LT Std" charset="0"/>
                <a:cs typeface="Garamond 3 LT Std" charset="0"/>
              </a:rPr>
              <a:t>Asynchronous Scale-Invariant Feature Transform </a:t>
            </a:r>
            <a:endParaRPr lang="en-US" sz="16800" b="1" dirty="0" smtClean="0">
              <a:latin typeface="Garamond 3 LT Std" charset="0"/>
              <a:ea typeface="Garamond 3 LT Std" charset="0"/>
              <a:cs typeface="Garamond 3 LT Std" charset="0"/>
            </a:endParaRPr>
          </a:p>
          <a:p>
            <a:r>
              <a:rPr lang="en-US" sz="8400" dirty="0" smtClean="0">
                <a:latin typeface="Interstate" charset="0"/>
                <a:ea typeface="Interstate" charset="0"/>
                <a:cs typeface="Interstate" charset="0"/>
              </a:rPr>
              <a:t>Matias Lopez</a:t>
            </a:r>
            <a:r>
              <a:rPr lang="en-US" sz="8800" baseline="30000" dirty="0" smtClean="0">
                <a:latin typeface="Interstate" charset="0"/>
                <a:ea typeface="Interstate" charset="0"/>
                <a:cs typeface="Interstate" charset="0"/>
              </a:rPr>
              <a:t> †∂</a:t>
            </a:r>
            <a:r>
              <a:rPr lang="en-US" sz="8400" dirty="0" smtClean="0">
                <a:latin typeface="Interstate" charset="0"/>
                <a:ea typeface="Interstate" charset="0"/>
                <a:cs typeface="Interstate" charset="0"/>
              </a:rPr>
              <a:t>, Lucia </a:t>
            </a:r>
            <a:r>
              <a:rPr lang="en-US" sz="8400" dirty="0" err="1" smtClean="0">
                <a:latin typeface="Interstate" charset="0"/>
                <a:ea typeface="Interstate" charset="0"/>
                <a:cs typeface="Interstate" charset="0"/>
              </a:rPr>
              <a:t>Martos</a:t>
            </a:r>
            <a:r>
              <a:rPr lang="en-US" sz="8400" baseline="30000" dirty="0" smtClean="0">
                <a:latin typeface="Interstate" charset="0"/>
                <a:ea typeface="Interstate" charset="0"/>
                <a:cs typeface="Interstate" charset="0"/>
              </a:rPr>
              <a:t>†</a:t>
            </a:r>
            <a:r>
              <a:rPr lang="en-US" sz="8400" dirty="0" smtClean="0">
                <a:latin typeface="Interstate" charset="0"/>
                <a:ea typeface="Interstate" charset="0"/>
                <a:cs typeface="Interstate" charset="0"/>
              </a:rPr>
              <a:t>, Alex </a:t>
            </a:r>
            <a:r>
              <a:rPr lang="en-US" sz="8400" dirty="0" err="1" smtClean="0">
                <a:latin typeface="Interstate" charset="0"/>
                <a:ea typeface="Interstate" charset="0"/>
                <a:cs typeface="Interstate" charset="0"/>
              </a:rPr>
              <a:t>Zaldastani</a:t>
            </a:r>
            <a:r>
              <a:rPr lang="en-US" sz="8400" baseline="30000" dirty="0" smtClean="0">
                <a:latin typeface="Interstate" charset="0"/>
                <a:ea typeface="Interstate" charset="0"/>
                <a:cs typeface="Interstate" charset="0"/>
              </a:rPr>
              <a:t>†</a:t>
            </a:r>
          </a:p>
          <a:p>
            <a:pPr>
              <a:lnSpc>
                <a:spcPct val="120000"/>
              </a:lnSpc>
            </a:pPr>
            <a:r>
              <a:rPr lang="en-US" sz="5100" baseline="30000" dirty="0" smtClean="0">
                <a:latin typeface="Interstate" charset="0"/>
                <a:ea typeface="Interstate" charset="0"/>
                <a:cs typeface="Interstate" charset="0"/>
              </a:rPr>
              <a:t>†</a:t>
            </a:r>
            <a:r>
              <a:rPr lang="en-US" sz="5100" dirty="0" smtClean="0">
                <a:latin typeface="Interstate" charset="0"/>
                <a:ea typeface="Interstate" charset="0"/>
                <a:cs typeface="Interstate" charset="0"/>
              </a:rPr>
              <a:t> Department of Electrical Engineering, Duke University, Durham, NC    </a:t>
            </a:r>
            <a:r>
              <a:rPr lang="en-US" sz="5100" baseline="30000" dirty="0">
                <a:latin typeface="Interstate" charset="0"/>
                <a:ea typeface="Interstate" charset="0"/>
                <a:cs typeface="Interstate" charset="0"/>
              </a:rPr>
              <a:t>∂</a:t>
            </a:r>
            <a:r>
              <a:rPr lang="en-US" sz="5100" dirty="0" smtClean="0">
                <a:latin typeface="Interstate" charset="0"/>
                <a:ea typeface="Interstate" charset="0"/>
                <a:cs typeface="Interstate" charset="0"/>
              </a:rPr>
              <a:t> </a:t>
            </a:r>
            <a:r>
              <a:rPr lang="en-US" sz="5100" dirty="0">
                <a:latin typeface="Interstate" charset="0"/>
                <a:ea typeface="Interstate" charset="0"/>
                <a:cs typeface="Interstate" charset="0"/>
              </a:rPr>
              <a:t>Department of Biomedical Engineering, </a:t>
            </a:r>
            <a:r>
              <a:rPr lang="en-US" sz="5100" dirty="0" smtClean="0">
                <a:latin typeface="Interstate" charset="0"/>
                <a:ea typeface="Interstate" charset="0"/>
                <a:cs typeface="Interstate" charset="0"/>
              </a:rPr>
              <a:t>Duke University, Durham, NC</a:t>
            </a:r>
            <a:endParaRPr lang="en-US" sz="5100" baseline="30000" dirty="0">
              <a:latin typeface="Interstate" charset="0"/>
              <a:ea typeface="Interstate" charset="0"/>
              <a:cs typeface="Interstate" charset="0"/>
            </a:endParaRPr>
          </a:p>
        </p:txBody>
      </p:sp>
      <p:cxnSp>
        <p:nvCxnSpPr>
          <p:cNvPr id="9" name="Straight Connector 8"/>
          <p:cNvCxnSpPr/>
          <p:nvPr/>
        </p:nvCxnSpPr>
        <p:spPr>
          <a:xfrm>
            <a:off x="1866900" y="4696973"/>
            <a:ext cx="40195500" cy="0"/>
          </a:xfrm>
          <a:prstGeom prst="line">
            <a:avLst/>
          </a:prstGeom>
          <a:ln>
            <a:solidFill>
              <a:srgbClr val="000090"/>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801183" y="12963528"/>
            <a:ext cx="12649200" cy="3279131"/>
            <a:chOff x="685800" y="5067300"/>
            <a:chExt cx="14782800" cy="3279131"/>
          </a:xfrm>
        </p:grpSpPr>
        <p:sp>
          <p:nvSpPr>
            <p:cNvPr id="29" name="TextBox 28"/>
            <p:cNvSpPr txBox="1"/>
            <p:nvPr/>
          </p:nvSpPr>
          <p:spPr>
            <a:xfrm>
              <a:off x="685800" y="5067300"/>
              <a:ext cx="14782800" cy="923330"/>
            </a:xfrm>
            <a:prstGeom prst="rect">
              <a:avLst/>
            </a:prstGeom>
            <a:solidFill>
              <a:srgbClr val="000061"/>
            </a:solidFill>
            <a:ln>
              <a:solidFill>
                <a:srgbClr val="000061"/>
              </a:solidFill>
            </a:ln>
          </p:spPr>
          <p:txBody>
            <a:bodyPr wrap="square" rtlCol="0">
              <a:spAutoFit/>
            </a:bodyPr>
            <a:lstStyle/>
            <a:p>
              <a:pPr marL="685800" indent="-685800" algn="just">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Objectives</a:t>
              </a:r>
              <a:endParaRPr lang="en-US" sz="5400" b="1" dirty="0">
                <a:solidFill>
                  <a:schemeClr val="bg1"/>
                </a:solidFill>
                <a:latin typeface="Interstate" charset="0"/>
                <a:ea typeface="Interstate" charset="0"/>
                <a:cs typeface="Interstate" charset="0"/>
              </a:endParaRPr>
            </a:p>
          </p:txBody>
        </p:sp>
        <p:sp>
          <p:nvSpPr>
            <p:cNvPr id="30" name="TextBox 29"/>
            <p:cNvSpPr txBox="1"/>
            <p:nvPr/>
          </p:nvSpPr>
          <p:spPr>
            <a:xfrm>
              <a:off x="685800" y="6099662"/>
              <a:ext cx="14782800" cy="2246769"/>
            </a:xfrm>
            <a:prstGeom prst="rect">
              <a:avLst/>
            </a:prstGeom>
            <a:noFill/>
          </p:spPr>
          <p:txBody>
            <a:bodyPr wrap="square" rtlCol="0">
              <a:spAutoFit/>
            </a:bodyPr>
            <a:lstStyle/>
            <a:p>
              <a:pPr marL="457200" indent="-457200" algn="just">
                <a:buFont typeface="Arial" charset="0"/>
                <a:buChar char="•"/>
              </a:pPr>
              <a:r>
                <a:rPr lang="en-US" sz="2800" dirty="0" smtClean="0">
                  <a:latin typeface="Interstate" charset="0"/>
                  <a:ea typeface="Interstate" charset="0"/>
                  <a:cs typeface="Interstate" charset="0"/>
                </a:rPr>
                <a:t>Improve the recording equipment already used to study the effects of DBS.</a:t>
              </a:r>
            </a:p>
            <a:p>
              <a:pPr marL="457200" indent="-457200" algn="just">
                <a:buFont typeface="Arial" charset="0"/>
                <a:buChar char="•"/>
              </a:pPr>
              <a:r>
                <a:rPr lang="en-US" sz="2800" b="1" u="sng" dirty="0" smtClean="0">
                  <a:latin typeface="Interstate" charset="0"/>
                  <a:ea typeface="Interstate" charset="0"/>
                  <a:cs typeface="Interstate" charset="0"/>
                </a:rPr>
                <a:t>Long Term</a:t>
              </a:r>
              <a:r>
                <a:rPr lang="en-US" sz="2800" dirty="0" smtClean="0">
                  <a:latin typeface="Interstate" charset="0"/>
                  <a:ea typeface="Interstate" charset="0"/>
                  <a:cs typeface="Interstate" charset="0"/>
                </a:rPr>
                <a:t>: Relate Evoked Compound Action Potentials (ECAPs) to motor function and develop a closed-loop DBS system.</a:t>
              </a:r>
            </a:p>
            <a:p>
              <a:pPr marL="457200" indent="-457200" algn="just">
                <a:buFont typeface="Arial" charset="0"/>
                <a:buChar char="•"/>
              </a:pPr>
              <a:r>
                <a:rPr lang="en-US" sz="2800" dirty="0"/>
                <a:t>Successful completion of this project will improve the quality of ECAPs recorded during DBS and facilitate more efficient conduct of </a:t>
              </a:r>
              <a:r>
                <a:rPr lang="en-US" sz="2800" dirty="0" smtClean="0"/>
                <a:t>research </a:t>
              </a:r>
              <a:r>
                <a:rPr lang="en-US" sz="2800" dirty="0"/>
                <a:t>studies</a:t>
              </a:r>
              <a:endParaRPr lang="en-US" sz="2800" b="1" u="sng" dirty="0">
                <a:latin typeface="Interstate" charset="0"/>
                <a:ea typeface="Interstate" charset="0"/>
                <a:cs typeface="Interstate" charset="0"/>
              </a:endParaRPr>
            </a:p>
          </p:txBody>
        </p:sp>
      </p:grpSp>
      <p:grpSp>
        <p:nvGrpSpPr>
          <p:cNvPr id="34" name="Group 33"/>
          <p:cNvGrpSpPr/>
          <p:nvPr/>
        </p:nvGrpSpPr>
        <p:grpSpPr>
          <a:xfrm>
            <a:off x="528765" y="16829631"/>
            <a:ext cx="12932801" cy="3290835"/>
            <a:chOff x="30710888" y="20193000"/>
            <a:chExt cx="12649200" cy="3290835"/>
          </a:xfrm>
        </p:grpSpPr>
        <p:sp>
          <p:nvSpPr>
            <p:cNvPr id="32" name="TextBox 31"/>
            <p:cNvSpPr txBox="1"/>
            <p:nvPr/>
          </p:nvSpPr>
          <p:spPr>
            <a:xfrm>
              <a:off x="30710888" y="20193000"/>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Conclusions</a:t>
              </a:r>
              <a:endParaRPr lang="en-US" sz="5400" b="1" dirty="0">
                <a:solidFill>
                  <a:schemeClr val="bg1"/>
                </a:solidFill>
                <a:latin typeface="Interstate" charset="0"/>
                <a:ea typeface="Interstate" charset="0"/>
                <a:cs typeface="Interstate" charset="0"/>
              </a:endParaRPr>
            </a:p>
          </p:txBody>
        </p:sp>
        <p:sp>
          <p:nvSpPr>
            <p:cNvPr id="33" name="TextBox 32"/>
            <p:cNvSpPr txBox="1"/>
            <p:nvPr/>
          </p:nvSpPr>
          <p:spPr>
            <a:xfrm>
              <a:off x="30710888" y="21237066"/>
              <a:ext cx="12649200" cy="2246769"/>
            </a:xfrm>
            <a:prstGeom prst="rect">
              <a:avLst/>
            </a:prstGeom>
            <a:noFill/>
          </p:spPr>
          <p:txBody>
            <a:bodyPr wrap="square" rtlCol="0">
              <a:spAutoFit/>
            </a:bodyPr>
            <a:lstStyle/>
            <a:p>
              <a:pPr marL="457200" indent="-457200">
                <a:buFont typeface="Arial" charset="0"/>
                <a:buChar char="•"/>
              </a:pPr>
              <a:r>
                <a:rPr lang="en-US" sz="2800" dirty="0" smtClean="0">
                  <a:latin typeface="Interstate" charset="0"/>
                  <a:ea typeface="Interstate" charset="0"/>
                  <a:cs typeface="Interstate" charset="0"/>
                </a:rPr>
                <a:t>Developed a modular, easily reproducible platform that will be used to investigate Deep Brain Stimulation.</a:t>
              </a:r>
            </a:p>
            <a:p>
              <a:pPr marL="457200" indent="-457200">
                <a:buFont typeface="Arial" charset="0"/>
                <a:buChar char="•"/>
              </a:pPr>
              <a:r>
                <a:rPr lang="en-US" sz="2800" dirty="0" smtClean="0">
                  <a:latin typeface="Interstate" charset="0"/>
                  <a:ea typeface="Interstate" charset="0"/>
                  <a:cs typeface="Interstate" charset="0"/>
                </a:rPr>
                <a:t>Modular programming is faster to implement and easier to reuse</a:t>
              </a:r>
              <a:endParaRPr lang="en-US" sz="2800" dirty="0">
                <a:latin typeface="Interstate" charset="0"/>
                <a:ea typeface="Interstate" charset="0"/>
                <a:cs typeface="Interstate" charset="0"/>
              </a:endParaRPr>
            </a:p>
            <a:p>
              <a:pPr marL="457200" indent="-457200">
                <a:buFont typeface="Arial" charset="0"/>
                <a:buChar char="•"/>
              </a:pPr>
              <a:r>
                <a:rPr lang="en-US" sz="2800" dirty="0" smtClean="0">
                  <a:latin typeface="Interstate" charset="0"/>
                  <a:ea typeface="Interstate" charset="0"/>
                  <a:cs typeface="Interstate" charset="0"/>
                </a:rPr>
                <a:t>With a few files, all parts can be ordered/machined/assembled increasing reproducibility</a:t>
              </a:r>
            </a:p>
            <a:p>
              <a:pPr marL="457200" indent="-457200">
                <a:buFont typeface="Arial" charset="0"/>
                <a:buChar char="•"/>
              </a:pPr>
              <a:r>
                <a:rPr lang="en-US" sz="2800" dirty="0" smtClean="0">
                  <a:latin typeface="Interstate" charset="0"/>
                  <a:ea typeface="Interstate" charset="0"/>
                  <a:cs typeface="Interstate" charset="0"/>
                </a:rPr>
                <a:t>Ongoing testing </a:t>
              </a:r>
              <a:r>
                <a:rPr lang="en-US" sz="2800" dirty="0">
                  <a:latin typeface="Interstate" charset="0"/>
                  <a:ea typeface="Interstate" charset="0"/>
                  <a:cs typeface="Interstate" charset="0"/>
                </a:rPr>
                <a:t>to ensure reliability of the new build</a:t>
              </a:r>
            </a:p>
            <a:p>
              <a:pPr marL="457200" indent="-457200">
                <a:buFont typeface="Arial" charset="0"/>
                <a:buChar char="•"/>
              </a:pPr>
              <a:endParaRPr lang="en-US" sz="2800" dirty="0" smtClean="0">
                <a:latin typeface="Interstate" charset="0"/>
                <a:ea typeface="Interstate" charset="0"/>
                <a:cs typeface="Interstate" charset="0"/>
              </a:endParaRPr>
            </a:p>
          </p:txBody>
        </p:sp>
      </p:grpSp>
      <p:grpSp>
        <p:nvGrpSpPr>
          <p:cNvPr id="38" name="Group 37"/>
          <p:cNvGrpSpPr/>
          <p:nvPr/>
        </p:nvGrpSpPr>
        <p:grpSpPr>
          <a:xfrm>
            <a:off x="495389" y="23479881"/>
            <a:ext cx="13025813" cy="2342257"/>
            <a:chOff x="30710888" y="20159068"/>
            <a:chExt cx="12649200" cy="2342257"/>
          </a:xfrm>
        </p:grpSpPr>
        <p:sp>
          <p:nvSpPr>
            <p:cNvPr id="39" name="TextBox 38"/>
            <p:cNvSpPr txBox="1"/>
            <p:nvPr/>
          </p:nvSpPr>
          <p:spPr>
            <a:xfrm>
              <a:off x="30710888" y="20159068"/>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Acknowledgements</a:t>
              </a:r>
              <a:endParaRPr lang="en-US" sz="5400" b="1" dirty="0">
                <a:solidFill>
                  <a:schemeClr val="bg1"/>
                </a:solidFill>
                <a:latin typeface="Interstate" charset="0"/>
                <a:ea typeface="Interstate" charset="0"/>
                <a:cs typeface="Interstate" charset="0"/>
              </a:endParaRPr>
            </a:p>
          </p:txBody>
        </p:sp>
        <p:sp>
          <p:nvSpPr>
            <p:cNvPr id="40" name="TextBox 39"/>
            <p:cNvSpPr txBox="1"/>
            <p:nvPr/>
          </p:nvSpPr>
          <p:spPr>
            <a:xfrm>
              <a:off x="30710888" y="21116330"/>
              <a:ext cx="12649200" cy="1384995"/>
            </a:xfrm>
            <a:prstGeom prst="rect">
              <a:avLst/>
            </a:prstGeom>
            <a:noFill/>
          </p:spPr>
          <p:txBody>
            <a:bodyPr wrap="square" rtlCol="0">
              <a:spAutoFit/>
            </a:bodyPr>
            <a:lstStyle/>
            <a:p>
              <a:r>
                <a:rPr lang="en-US" sz="2800" dirty="0" smtClean="0">
                  <a:latin typeface="Interstate" charset="0"/>
                  <a:ea typeface="Interstate" charset="0"/>
                  <a:cs typeface="Interstate" charset="0"/>
                </a:rPr>
                <a:t>This work was supported by </a:t>
              </a:r>
              <a:r>
                <a:rPr lang="en-US" sz="2800" dirty="0" err="1" smtClean="0">
                  <a:latin typeface="Interstate" charset="0"/>
                  <a:ea typeface="Interstate" charset="0"/>
                  <a:cs typeface="Interstate" charset="0"/>
                </a:rPr>
                <a:t>BioCoRE</a:t>
              </a:r>
              <a:r>
                <a:rPr lang="en-US" sz="2800" dirty="0" smtClean="0">
                  <a:latin typeface="Interstate" charset="0"/>
                  <a:ea typeface="Interstate" charset="0"/>
                  <a:cs typeface="Interstate" charset="0"/>
                </a:rPr>
                <a:t>, Duke University Summer Research Opportunity Program, and NIH R01NS079312. I would also like to extend the thanks to Gilda Mills for her help with background logistics and Alex Kent whose project I am continuing.</a:t>
              </a:r>
              <a:endParaRPr lang="en-US" sz="2800" dirty="0">
                <a:latin typeface="Interstate" charset="0"/>
                <a:ea typeface="Interstate" charset="0"/>
                <a:cs typeface="Interstate" charset="0"/>
              </a:endParaRPr>
            </a:p>
          </p:txBody>
        </p:sp>
      </p:grpSp>
      <p:sp>
        <p:nvSpPr>
          <p:cNvPr id="25" name="TextBox 24"/>
          <p:cNvSpPr txBox="1"/>
          <p:nvPr/>
        </p:nvSpPr>
        <p:spPr>
          <a:xfrm>
            <a:off x="0" y="32193854"/>
            <a:ext cx="22393441" cy="724545"/>
          </a:xfrm>
          <a:prstGeom prst="rect">
            <a:avLst/>
          </a:prstGeom>
          <a:solidFill>
            <a:srgbClr val="000061"/>
          </a:solidFill>
          <a:ln>
            <a:solidFill>
              <a:srgbClr val="000061"/>
            </a:solidFill>
          </a:ln>
        </p:spPr>
        <p:txBody>
          <a:bodyPr wrap="square" rtlCol="0">
            <a:spAutoFit/>
          </a:bodyPr>
          <a:lstStyle/>
          <a:p>
            <a:r>
              <a:rPr lang="en-US" sz="4000" dirty="0" smtClean="0">
                <a:solidFill>
                  <a:schemeClr val="bg1"/>
                </a:solidFill>
                <a:latin typeface="Garamond 3 LT Std" charset="0"/>
                <a:ea typeface="Garamond 3 LT Std" charset="0"/>
                <a:cs typeface="Garamond 3 LT Std" charset="0"/>
              </a:rPr>
              <a:t>ECE 590: Image and Video Processing </a:t>
            </a:r>
            <a:r>
              <a:rPr lang="mr-IN" sz="4000" dirty="0" smtClean="0">
                <a:solidFill>
                  <a:schemeClr val="bg1"/>
                </a:solidFill>
                <a:latin typeface="Garamond 3 LT Std" charset="0"/>
                <a:ea typeface="Garamond 3 LT Std" charset="0"/>
                <a:cs typeface="Garamond 3 LT Std" charset="0"/>
              </a:rPr>
              <a:t>–</a:t>
            </a:r>
            <a:r>
              <a:rPr lang="en-US" sz="4000" dirty="0" smtClean="0">
                <a:solidFill>
                  <a:schemeClr val="bg1"/>
                </a:solidFill>
                <a:latin typeface="Garamond 3 LT Std" charset="0"/>
                <a:ea typeface="Garamond 3 LT Std" charset="0"/>
                <a:cs typeface="Garamond 3 LT Std" charset="0"/>
              </a:rPr>
              <a:t> Spring 2017</a:t>
            </a:r>
            <a:endParaRPr lang="en-US" sz="4000" dirty="0">
              <a:solidFill>
                <a:schemeClr val="bg1"/>
              </a:solidFill>
              <a:latin typeface="Garamond 3 LT Std" charset="0"/>
              <a:ea typeface="Garamond 3 LT Std" charset="0"/>
              <a:cs typeface="Garamond 3 LT Std" charset="0"/>
            </a:endParaRPr>
          </a:p>
        </p:txBody>
      </p:sp>
      <p:grpSp>
        <p:nvGrpSpPr>
          <p:cNvPr id="7" name="Group 6"/>
          <p:cNvGrpSpPr/>
          <p:nvPr/>
        </p:nvGrpSpPr>
        <p:grpSpPr>
          <a:xfrm>
            <a:off x="685799" y="5106809"/>
            <a:ext cx="12775767" cy="7265408"/>
            <a:chOff x="685799" y="5106809"/>
            <a:chExt cx="12775767" cy="7265408"/>
          </a:xfrm>
        </p:grpSpPr>
        <p:sp>
          <p:nvSpPr>
            <p:cNvPr id="14" name="TextBox 13"/>
            <p:cNvSpPr txBox="1"/>
            <p:nvPr/>
          </p:nvSpPr>
          <p:spPr>
            <a:xfrm>
              <a:off x="685799" y="6124353"/>
              <a:ext cx="12775767" cy="6247864"/>
            </a:xfrm>
            <a:prstGeom prst="rect">
              <a:avLst/>
            </a:prstGeom>
            <a:noFill/>
          </p:spPr>
          <p:txBody>
            <a:bodyPr wrap="square" rtlCol="0">
              <a:spAutoFit/>
            </a:bodyPr>
            <a:lstStyle/>
            <a:p>
              <a:r>
                <a:rPr lang="en-US" sz="2500" dirty="0"/>
                <a:t>Deep brain stimulation (DBS) is a clinical therapy for treatment of several neurological conditions, including movement disorders such as Essential Tremor (ET) and Parkinson’s Disease (PD). While DBS is clinically efficacious, much work remains to be done in terms of understanding how DBS stimuli affect surrounding neural elements, which can have major implications for clinical outcomes.  Neural recordings such as Evoked Compound Action Potentials (ECAPs) or Local Field Potentials (LFPs) may offer valuable insight. However, a major technical barrier for using ECAPs to analyze DBS is the presence of stimulation artifacts that are orders of magnitude larger in amplitude than the desired ECAP signal. Artifacts contaminate the integrity of neural recordings, complicate isolation of potentially meaningful signals, and easily saturate amplifiers. The objective of this project is to make improvements upon existing recording equipment in order to increase the fidelity of acquired neural signals, an advancement that may greatly enhance the utility of ECAPs recordings for clinical use. Here, a user interface was written and a connection hub was designed to control stimulation and recording. The efficacy of the build is currently being tested </a:t>
              </a:r>
              <a:r>
                <a:rPr lang="en-US" sz="2500" i="1" dirty="0"/>
                <a:t>in vitro</a:t>
              </a:r>
              <a:r>
                <a:rPr lang="en-US" sz="2500" dirty="0"/>
                <a:t> using a passive volume conductor model of brain tissue. Successful completion of this project should substantially improve the quality of ECAPs recorded during DBS, which may ultimately facilitate the translation of </a:t>
              </a:r>
              <a:r>
                <a:rPr lang="en-US" sz="2500" dirty="0" smtClean="0"/>
                <a:t>ECAPs </a:t>
              </a:r>
              <a:r>
                <a:rPr lang="en-US" sz="2500" dirty="0"/>
                <a:t>analysis into clinically meaningful outcomes. </a:t>
              </a:r>
            </a:p>
          </p:txBody>
        </p:sp>
        <p:sp>
          <p:nvSpPr>
            <p:cNvPr id="36" name="TextBox 35"/>
            <p:cNvSpPr txBox="1"/>
            <p:nvPr/>
          </p:nvSpPr>
          <p:spPr>
            <a:xfrm>
              <a:off x="750489" y="5106809"/>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Abstract</a:t>
              </a:r>
              <a:endParaRPr lang="en-US" sz="5400" b="1" dirty="0">
                <a:solidFill>
                  <a:schemeClr val="bg1"/>
                </a:solidFill>
                <a:latin typeface="Interstate" charset="0"/>
                <a:ea typeface="Interstate" charset="0"/>
                <a:cs typeface="Interstate" charset="0"/>
              </a:endParaRPr>
            </a:p>
          </p:txBody>
        </p:sp>
      </p:grpSp>
      <p:grpSp>
        <p:nvGrpSpPr>
          <p:cNvPr id="52" name="Group 51"/>
          <p:cNvGrpSpPr/>
          <p:nvPr/>
        </p:nvGrpSpPr>
        <p:grpSpPr>
          <a:xfrm>
            <a:off x="466953" y="20832103"/>
            <a:ext cx="12919279" cy="2103777"/>
            <a:chOff x="30710888" y="20193000"/>
            <a:chExt cx="12649200" cy="2103777"/>
          </a:xfrm>
        </p:grpSpPr>
        <p:sp>
          <p:nvSpPr>
            <p:cNvPr id="53" name="TextBox 52"/>
            <p:cNvSpPr txBox="1"/>
            <p:nvPr/>
          </p:nvSpPr>
          <p:spPr>
            <a:xfrm>
              <a:off x="30710888" y="20193000"/>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References</a:t>
              </a:r>
              <a:endParaRPr lang="en-US" sz="5400" b="1" dirty="0">
                <a:solidFill>
                  <a:schemeClr val="bg1"/>
                </a:solidFill>
                <a:latin typeface="Interstate" charset="0"/>
                <a:ea typeface="Interstate" charset="0"/>
                <a:cs typeface="Interstate" charset="0"/>
              </a:endParaRPr>
            </a:p>
          </p:txBody>
        </p:sp>
        <p:sp>
          <p:nvSpPr>
            <p:cNvPr id="54" name="TextBox 53"/>
            <p:cNvSpPr txBox="1"/>
            <p:nvPr/>
          </p:nvSpPr>
          <p:spPr>
            <a:xfrm>
              <a:off x="30710888" y="21281114"/>
              <a:ext cx="12649200" cy="1015663"/>
            </a:xfrm>
            <a:prstGeom prst="rect">
              <a:avLst/>
            </a:prstGeom>
            <a:noFill/>
          </p:spPr>
          <p:txBody>
            <a:bodyPr wrap="square" rtlCol="0">
              <a:spAutoFit/>
            </a:bodyPr>
            <a:lstStyle/>
            <a:p>
              <a:r>
                <a:rPr lang="en-US" sz="2000" dirty="0" smtClean="0">
                  <a:latin typeface="Interstate" charset="0"/>
                  <a:ea typeface="Interstate" charset="0"/>
                  <a:cs typeface="Interstate" charset="0"/>
                </a:rPr>
                <a:t>[1] </a:t>
              </a:r>
              <a:r>
                <a:rPr lang="en-US" altLang="en-US" sz="2000" dirty="0" smtClean="0">
                  <a:latin typeface="Interstate" charset="0"/>
                  <a:ea typeface="Interstate" charset="0"/>
                  <a:cs typeface="Interstate" charset="0"/>
                </a:rPr>
                <a:t>A R Kent and W M Grill 2012 </a:t>
              </a:r>
              <a:r>
                <a:rPr lang="en-US" altLang="en-US" sz="2000" dirty="0">
                  <a:latin typeface="Interstate" charset="0"/>
                  <a:ea typeface="Interstate" charset="0"/>
                  <a:cs typeface="Interstate" charset="0"/>
                </a:rPr>
                <a:t>Recording evoked potentials during deep brain stimulation: development and validation of instrumentation to suppress the stimulus </a:t>
              </a:r>
              <a:r>
                <a:rPr lang="en-US" altLang="en-US" sz="2000" dirty="0" smtClean="0">
                  <a:latin typeface="Interstate" charset="0"/>
                  <a:ea typeface="Interstate" charset="0"/>
                  <a:cs typeface="Interstate" charset="0"/>
                </a:rPr>
                <a:t>artefact J. Neural Eng. 9 036004</a:t>
              </a:r>
            </a:p>
            <a:p>
              <a:r>
                <a:rPr lang="en-US" sz="2000" dirty="0" smtClean="0">
                  <a:latin typeface="Interstate" charset="0"/>
                  <a:ea typeface="Interstate" charset="0"/>
                  <a:cs typeface="Interstate" charset="0"/>
                </a:rPr>
                <a:t>[2] A R Kent </a:t>
              </a:r>
              <a:r>
                <a:rPr lang="en-US" sz="2000" i="1" dirty="0" smtClean="0">
                  <a:latin typeface="Interstate" charset="0"/>
                  <a:ea typeface="Interstate" charset="0"/>
                  <a:cs typeface="Interstate" charset="0"/>
                </a:rPr>
                <a:t>et al</a:t>
              </a:r>
              <a:r>
                <a:rPr lang="en-US" sz="2000" dirty="0" smtClean="0">
                  <a:latin typeface="Interstate" charset="0"/>
                  <a:ea typeface="Interstate" charset="0"/>
                  <a:cs typeface="Interstate" charset="0"/>
                </a:rPr>
                <a:t> 2014 Measurement of evoked potentials during thalamic deep brain stimulation Brain </a:t>
              </a:r>
              <a:r>
                <a:rPr lang="en-US" sz="2000" dirty="0" err="1" smtClean="0">
                  <a:latin typeface="Interstate" charset="0"/>
                  <a:ea typeface="Interstate" charset="0"/>
                  <a:cs typeface="Interstate" charset="0"/>
                </a:rPr>
                <a:t>Stim</a:t>
              </a:r>
              <a:r>
                <a:rPr lang="en-US" sz="2000" dirty="0" smtClean="0">
                  <a:latin typeface="Interstate" charset="0"/>
                  <a:ea typeface="Interstate" charset="0"/>
                  <a:cs typeface="Interstate" charset="0"/>
                </a:rPr>
                <a:t>. 8 42-56</a:t>
              </a:r>
              <a:endParaRPr lang="en-US" sz="2000" dirty="0">
                <a:latin typeface="Interstate" charset="0"/>
                <a:ea typeface="Interstate" charset="0"/>
                <a:cs typeface="Interstate" charset="0"/>
              </a:endParaRPr>
            </a:p>
          </p:txBody>
        </p:sp>
      </p:grpSp>
      <p:sp>
        <p:nvSpPr>
          <p:cNvPr id="60" name="TextBox 59"/>
          <p:cNvSpPr txBox="1"/>
          <p:nvPr/>
        </p:nvSpPr>
        <p:spPr>
          <a:xfrm>
            <a:off x="26963210" y="16326992"/>
            <a:ext cx="16374720" cy="916281"/>
          </a:xfrm>
          <a:prstGeom prst="rect">
            <a:avLst/>
          </a:prstGeom>
          <a:solidFill>
            <a:srgbClr val="000061"/>
          </a:solidFill>
          <a:ln>
            <a:solidFill>
              <a:srgbClr val="000061"/>
            </a:solidFill>
          </a:ln>
        </p:spPr>
        <p:txBody>
          <a:bodyPr wrap="square" rtlCol="0">
            <a:no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Results: ASIFT</a:t>
            </a:r>
            <a:endParaRPr lang="en-US" sz="5400" b="1" dirty="0">
              <a:solidFill>
                <a:schemeClr val="bg1"/>
              </a:solidFill>
              <a:latin typeface="Interstate" charset="0"/>
              <a:ea typeface="Interstate" charset="0"/>
              <a:cs typeface="Interstate" charset="0"/>
            </a:endParaRPr>
          </a:p>
        </p:txBody>
      </p:sp>
      <p:sp>
        <p:nvSpPr>
          <p:cNvPr id="86" name="TextBox 85"/>
          <p:cNvSpPr txBox="1"/>
          <p:nvPr/>
        </p:nvSpPr>
        <p:spPr>
          <a:xfrm>
            <a:off x="22393441" y="32193855"/>
            <a:ext cx="21497759" cy="724545"/>
          </a:xfrm>
          <a:prstGeom prst="rect">
            <a:avLst/>
          </a:prstGeom>
          <a:solidFill>
            <a:srgbClr val="000061"/>
          </a:solidFill>
          <a:ln>
            <a:solidFill>
              <a:srgbClr val="000061"/>
            </a:solidFill>
          </a:ln>
        </p:spPr>
        <p:txBody>
          <a:bodyPr wrap="square" rtlCol="0">
            <a:spAutoFit/>
          </a:bodyPr>
          <a:lstStyle/>
          <a:p>
            <a:pPr algn="r"/>
            <a:endParaRPr lang="en-US" sz="4000" dirty="0">
              <a:solidFill>
                <a:schemeClr val="bg1"/>
              </a:solidFill>
              <a:latin typeface="Garamond 3 LT Std" charset="0"/>
              <a:ea typeface="Garamond 3 LT Std" charset="0"/>
              <a:cs typeface="Garamond 3 LT Std" charset="0"/>
            </a:endParaRPr>
          </a:p>
        </p:txBody>
      </p:sp>
      <p:sp>
        <p:nvSpPr>
          <p:cNvPr id="71" name="TextBox 70"/>
          <p:cNvSpPr txBox="1"/>
          <p:nvPr/>
        </p:nvSpPr>
        <p:spPr>
          <a:xfrm>
            <a:off x="27128494" y="5122803"/>
            <a:ext cx="16231593" cy="1000492"/>
          </a:xfrm>
          <a:prstGeom prst="rect">
            <a:avLst/>
          </a:prstGeom>
          <a:solidFill>
            <a:srgbClr val="000061"/>
          </a:solidFill>
          <a:ln>
            <a:solidFill>
              <a:srgbClr val="000061"/>
            </a:solidFill>
          </a:ln>
        </p:spPr>
        <p:txBody>
          <a:bodyPr wrap="square" rtlCol="0">
            <a:norm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Methods: ASIFT</a:t>
            </a:r>
            <a:endParaRPr lang="en-US" sz="5400" b="1" dirty="0">
              <a:solidFill>
                <a:schemeClr val="bg1"/>
              </a:solidFill>
              <a:latin typeface="Interstate" charset="0"/>
              <a:ea typeface="Interstate" charset="0"/>
              <a:cs typeface="Interstate"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1889186" y="2008952"/>
            <a:ext cx="9329928" cy="1271016"/>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410188" y="6445750"/>
            <a:ext cx="7892770" cy="9557650"/>
          </a:xfrm>
          <a:prstGeom prst="rect">
            <a:avLst/>
          </a:prstGeom>
        </p:spPr>
      </p:pic>
      <p:sp>
        <p:nvSpPr>
          <p:cNvPr id="87" name="TextBox 86"/>
          <p:cNvSpPr txBox="1"/>
          <p:nvPr/>
        </p:nvSpPr>
        <p:spPr>
          <a:xfrm>
            <a:off x="26884840" y="6660632"/>
            <a:ext cx="7582210" cy="3970318"/>
          </a:xfrm>
          <a:prstGeom prst="rect">
            <a:avLst/>
          </a:prstGeom>
          <a:noFill/>
        </p:spPr>
        <p:txBody>
          <a:bodyPr wrap="square" rtlCol="0">
            <a:spAutoFit/>
          </a:bodyPr>
          <a:lstStyle/>
          <a:p>
            <a:pPr marL="457200" indent="-457200">
              <a:buFont typeface="Arial" charset="0"/>
              <a:buChar char="•"/>
            </a:pPr>
            <a:r>
              <a:rPr lang="en-US" sz="2800" dirty="0" smtClean="0">
                <a:latin typeface="Interstate" charset="0"/>
                <a:ea typeface="Interstate" charset="0"/>
                <a:cs typeface="Interstate" charset="0"/>
              </a:rPr>
              <a:t>Scale Invariant Feature-Transform is a good algorithm to detect if a feature like a logo is present in an image.</a:t>
            </a:r>
          </a:p>
          <a:p>
            <a:pPr marL="457200" indent="-457200">
              <a:buFont typeface="Arial" charset="0"/>
              <a:buChar char="•"/>
            </a:pPr>
            <a:r>
              <a:rPr lang="en-US" sz="2800" dirty="0" smtClean="0">
                <a:latin typeface="Interstate" charset="0"/>
                <a:ea typeface="Interstate" charset="0"/>
                <a:cs typeface="Interstate" charset="0"/>
              </a:rPr>
              <a:t>Affine SIFT or ASIFT is used instead because SIFT is limited to features with the same orientation as the original image.</a:t>
            </a:r>
          </a:p>
          <a:p>
            <a:pPr marL="457200" indent="-457200">
              <a:buFont typeface="Arial" charset="0"/>
              <a:buChar char="•"/>
            </a:pPr>
            <a:r>
              <a:rPr lang="en-US" sz="2800" dirty="0" smtClean="0">
                <a:latin typeface="Interstate" charset="0"/>
                <a:ea typeface="Interstate" charset="0"/>
                <a:cs typeface="Interstate" charset="0"/>
              </a:rPr>
              <a:t>ASIFT performance drastically drops when the image quality drops, and improves when the image region of interest is isolated.</a:t>
            </a:r>
          </a:p>
        </p:txBody>
      </p:sp>
      <p:sp>
        <p:nvSpPr>
          <p:cNvPr id="88" name="TextBox 87"/>
          <p:cNvSpPr txBox="1"/>
          <p:nvPr/>
        </p:nvSpPr>
        <p:spPr>
          <a:xfrm>
            <a:off x="27166403" y="11370306"/>
            <a:ext cx="6884257" cy="5262979"/>
          </a:xfrm>
          <a:prstGeom prst="rect">
            <a:avLst/>
          </a:prstGeom>
          <a:noFill/>
        </p:spPr>
        <p:txBody>
          <a:bodyPr wrap="square" rtlCol="0">
            <a:spAutoFit/>
          </a:bodyPr>
          <a:lstStyle/>
          <a:p>
            <a:pPr marL="514350" indent="-514350">
              <a:buFont typeface="+mj-lt"/>
              <a:buAutoNum type="alphaLcParenR"/>
            </a:pPr>
            <a:r>
              <a:rPr lang="en-US" sz="2800" dirty="0"/>
              <a:t>C</a:t>
            </a:r>
            <a:r>
              <a:rPr lang="en-US" sz="2800" dirty="0" smtClean="0"/>
              <a:t>ustom </a:t>
            </a:r>
            <a:r>
              <a:rPr lang="en-US" sz="2800" dirty="0"/>
              <a:t>affine </a:t>
            </a:r>
            <a:r>
              <a:rPr lang="en-US" sz="2800" dirty="0" smtClean="0"/>
              <a:t>anisotropic </a:t>
            </a:r>
            <a:r>
              <a:rPr lang="en-US" sz="2800" dirty="0"/>
              <a:t>filter</a:t>
            </a:r>
          </a:p>
          <a:p>
            <a:pPr marL="514350" indent="-514350">
              <a:buFont typeface="+mj-lt"/>
              <a:buAutoNum type="alphaLcParenR"/>
            </a:pPr>
            <a:r>
              <a:rPr lang="en-US" sz="2800" dirty="0"/>
              <a:t>G</a:t>
            </a:r>
            <a:r>
              <a:rPr lang="en-US" sz="2800" dirty="0" smtClean="0"/>
              <a:t>radient </a:t>
            </a:r>
            <a:r>
              <a:rPr lang="en-US" sz="2800" dirty="0"/>
              <a:t>multiplied filter</a:t>
            </a:r>
          </a:p>
          <a:p>
            <a:pPr marL="514350" indent="-514350">
              <a:buFont typeface="+mj-lt"/>
              <a:buAutoNum type="alphaLcParenR"/>
            </a:pPr>
            <a:r>
              <a:rPr lang="en-US" sz="2800" dirty="0" smtClean="0"/>
              <a:t>Gaussian </a:t>
            </a:r>
            <a:r>
              <a:rPr lang="en-US" sz="2800" dirty="0"/>
              <a:t>deconvolution</a:t>
            </a:r>
          </a:p>
          <a:p>
            <a:pPr marL="514350" indent="-514350">
              <a:buFont typeface="+mj-lt"/>
              <a:buAutoNum type="alphaLcParenR"/>
            </a:pPr>
            <a:r>
              <a:rPr lang="en-US" sz="2800" dirty="0" smtClean="0"/>
              <a:t>Directional </a:t>
            </a:r>
            <a:r>
              <a:rPr lang="en-US" sz="2800" dirty="0"/>
              <a:t>gradient weighted average F</a:t>
            </a:r>
            <a:r>
              <a:rPr lang="en-US" sz="2800" dirty="0" smtClean="0"/>
              <a:t>ilter</a:t>
            </a:r>
            <a:endParaRPr lang="en-US" sz="2800" dirty="0"/>
          </a:p>
          <a:p>
            <a:pPr marL="514350" indent="-514350">
              <a:buFont typeface="+mj-lt"/>
              <a:buAutoNum type="alphaLcParenR"/>
            </a:pPr>
            <a:r>
              <a:rPr lang="en-US" sz="2800" dirty="0"/>
              <a:t>N</a:t>
            </a:r>
            <a:r>
              <a:rPr lang="en-US" sz="2800" dirty="0" smtClean="0"/>
              <a:t>on-equalized </a:t>
            </a:r>
            <a:r>
              <a:rPr lang="en-US" sz="2800" dirty="0"/>
              <a:t>median filter</a:t>
            </a:r>
          </a:p>
          <a:p>
            <a:pPr marL="514350" indent="-514350">
              <a:buFont typeface="+mj-lt"/>
              <a:buAutoNum type="alphaLcParenR"/>
            </a:pPr>
            <a:r>
              <a:rPr lang="en-US" sz="2800" dirty="0"/>
              <a:t>C</a:t>
            </a:r>
            <a:r>
              <a:rPr lang="en-US" sz="2800" dirty="0" smtClean="0"/>
              <a:t>olor </a:t>
            </a:r>
            <a:r>
              <a:rPr lang="en-US" sz="2800" dirty="0"/>
              <a:t>contour averaging</a:t>
            </a:r>
          </a:p>
          <a:p>
            <a:pPr marL="514350" indent="-514350">
              <a:buFont typeface="+mj-lt"/>
              <a:buAutoNum type="alphaLcParenR"/>
            </a:pPr>
            <a:r>
              <a:rPr lang="en-US" sz="2800" dirty="0"/>
              <a:t>Non-equalized </a:t>
            </a:r>
            <a:r>
              <a:rPr lang="en-US" sz="2800" dirty="0" smtClean="0"/>
              <a:t>Inverse </a:t>
            </a:r>
            <a:r>
              <a:rPr lang="en-US" sz="2800" dirty="0"/>
              <a:t>gradient dependent median filter</a:t>
            </a:r>
          </a:p>
          <a:p>
            <a:pPr marL="514350" indent="-514350">
              <a:buFont typeface="+mj-lt"/>
              <a:buAutoNum type="alphaLcParenR"/>
            </a:pPr>
            <a:r>
              <a:rPr lang="en-US" sz="2800" dirty="0" smtClean="0"/>
              <a:t>Reference trained sparse </a:t>
            </a:r>
            <a:r>
              <a:rPr lang="en-US" sz="2800" dirty="0"/>
              <a:t>encoding</a:t>
            </a:r>
          </a:p>
          <a:p>
            <a:pPr marL="514350" indent="-514350">
              <a:buFont typeface="+mj-lt"/>
              <a:buAutoNum type="alphaLcParenR"/>
            </a:pPr>
            <a:r>
              <a:rPr lang="en-US" sz="2800" dirty="0"/>
              <a:t>E</a:t>
            </a:r>
            <a:r>
              <a:rPr lang="en-US" sz="2800" dirty="0" smtClean="0"/>
              <a:t>qualized </a:t>
            </a:r>
            <a:r>
              <a:rPr lang="en-US" sz="2800" dirty="0"/>
              <a:t>median filter</a:t>
            </a:r>
          </a:p>
          <a:p>
            <a:pPr marL="514350" indent="-514350">
              <a:buFont typeface="+mj-lt"/>
              <a:buAutoNum type="alphaLcParenR"/>
            </a:pPr>
            <a:endParaRPr lang="en-US" sz="2800" dirty="0" smtClean="0">
              <a:latin typeface="Interstate" charset="0"/>
              <a:ea typeface="Interstate" charset="0"/>
              <a:cs typeface="Interstate" charset="0"/>
            </a:endParaRPr>
          </a:p>
        </p:txBody>
      </p:sp>
      <p:sp>
        <p:nvSpPr>
          <p:cNvPr id="92" name="TextBox 91"/>
          <p:cNvSpPr txBox="1"/>
          <p:nvPr/>
        </p:nvSpPr>
        <p:spPr>
          <a:xfrm flipH="1">
            <a:off x="27183968" y="10571359"/>
            <a:ext cx="11793288" cy="707886"/>
          </a:xfrm>
          <a:prstGeom prst="rect">
            <a:avLst/>
          </a:prstGeom>
          <a:noFill/>
        </p:spPr>
        <p:txBody>
          <a:bodyPr wrap="square" rtlCol="0">
            <a:spAutoFit/>
          </a:bodyPr>
          <a:lstStyle/>
          <a:p>
            <a:r>
              <a:rPr lang="en-US" sz="4000" b="1" i="1" u="sng" dirty="0" smtClean="0">
                <a:latin typeface="Interstate" charset="0"/>
                <a:ea typeface="Interstate" charset="0"/>
                <a:cs typeface="Interstate" charset="0"/>
              </a:rPr>
              <a:t>Enhancing Algorithms Used</a:t>
            </a:r>
            <a:endParaRPr lang="en-US" sz="4000" b="1" i="1" u="sng" dirty="0">
              <a:latin typeface="Interstate" charset="0"/>
              <a:ea typeface="Interstate" charset="0"/>
              <a:cs typeface="Interstate" charset="0"/>
            </a:endParaRPr>
          </a:p>
        </p:txBody>
      </p:sp>
      <p:sp>
        <p:nvSpPr>
          <p:cNvPr id="93" name="TextBox 92"/>
          <p:cNvSpPr txBox="1"/>
          <p:nvPr/>
        </p:nvSpPr>
        <p:spPr>
          <a:xfrm>
            <a:off x="34725172" y="6445750"/>
            <a:ext cx="5456736" cy="1384995"/>
          </a:xfrm>
          <a:prstGeom prst="rect">
            <a:avLst/>
          </a:prstGeom>
          <a:noFill/>
        </p:spPr>
        <p:txBody>
          <a:bodyPr wrap="square" rtlCol="0">
            <a:spAutoFit/>
          </a:bodyPr>
          <a:lstStyle/>
          <a:p>
            <a:pPr marL="457200" indent="-457200">
              <a:buFont typeface="Arial" charset="0"/>
              <a:buChar char="•"/>
            </a:pPr>
            <a:r>
              <a:rPr lang="en-US" sz="2800" dirty="0" smtClean="0">
                <a:latin typeface="Interstate" charset="0"/>
                <a:ea typeface="Interstate" charset="0"/>
                <a:cs typeface="Interstate" charset="0"/>
              </a:rPr>
              <a:t>The reference image tested on is a good quality image of a Coca Cola can.</a:t>
            </a:r>
            <a:endParaRPr lang="en-US" sz="2800" i="1" dirty="0">
              <a:latin typeface="Interstate" charset="0"/>
              <a:ea typeface="Interstate" charset="0"/>
              <a:cs typeface="Interstate" charset="0"/>
            </a:endParaRPr>
          </a:p>
        </p:txBody>
      </p:sp>
      <p:sp>
        <p:nvSpPr>
          <p:cNvPr id="102" name="TextBox 101"/>
          <p:cNvSpPr txBox="1"/>
          <p:nvPr/>
        </p:nvSpPr>
        <p:spPr>
          <a:xfrm>
            <a:off x="34725172" y="7956100"/>
            <a:ext cx="3366679" cy="3108543"/>
          </a:xfrm>
          <a:prstGeom prst="rect">
            <a:avLst/>
          </a:prstGeom>
          <a:noFill/>
        </p:spPr>
        <p:txBody>
          <a:bodyPr wrap="square" rtlCol="0">
            <a:spAutoFit/>
          </a:bodyPr>
          <a:lstStyle/>
          <a:p>
            <a:pPr marL="457200" indent="-457200">
              <a:buFont typeface="Arial" charset="0"/>
              <a:buChar char="•"/>
            </a:pPr>
            <a:r>
              <a:rPr lang="en-US" sz="2800" dirty="0">
                <a:latin typeface="Interstate" charset="0"/>
                <a:ea typeface="Interstate" charset="0"/>
                <a:cs typeface="Interstate" charset="0"/>
              </a:rPr>
              <a:t>The test image is a scene from a TV show featuring a similar can, and a third image zooms in the can featured in this scene.</a:t>
            </a:r>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719378" y="22997467"/>
            <a:ext cx="13538616" cy="9025744"/>
          </a:xfrm>
          <a:prstGeom prst="rect">
            <a:avLst/>
          </a:prstGeom>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482673" y="17631748"/>
            <a:ext cx="7810095" cy="7810095"/>
          </a:xfrm>
          <a:prstGeom prst="rect">
            <a:avLst/>
          </a:prstGeom>
        </p:spPr>
      </p:pic>
      <p:cxnSp>
        <p:nvCxnSpPr>
          <p:cNvPr id="20" name="Straight Arrow Connector 19"/>
          <p:cNvCxnSpPr/>
          <p:nvPr/>
        </p:nvCxnSpPr>
        <p:spPr>
          <a:xfrm flipV="1">
            <a:off x="32009502" y="24370186"/>
            <a:ext cx="0" cy="2205318"/>
          </a:xfrm>
          <a:prstGeom prst="straightConnector1">
            <a:avLst/>
          </a:prstGeom>
          <a:ln>
            <a:solidFill>
              <a:schemeClr val="dk1"/>
            </a:solidFill>
            <a:tailEnd type="triangle" w="lg" len="lg"/>
          </a:ln>
        </p:spPr>
        <p:style>
          <a:lnRef idx="1">
            <a:schemeClr val="dk1"/>
          </a:lnRef>
          <a:fillRef idx="0">
            <a:schemeClr val="dk1"/>
          </a:fillRef>
          <a:effectRef idx="0">
            <a:schemeClr val="dk1"/>
          </a:effectRef>
          <a:fontRef idx="minor">
            <a:schemeClr val="tx1"/>
          </a:fontRef>
        </p:style>
      </p:cxnSp>
      <p:cxnSp>
        <p:nvCxnSpPr>
          <p:cNvPr id="109" name="Straight Arrow Connector 108"/>
          <p:cNvCxnSpPr/>
          <p:nvPr/>
        </p:nvCxnSpPr>
        <p:spPr>
          <a:xfrm flipV="1">
            <a:off x="31889186" y="28282020"/>
            <a:ext cx="0" cy="2205318"/>
          </a:xfrm>
          <a:prstGeom prst="straightConnector1">
            <a:avLst/>
          </a:prstGeom>
          <a:ln>
            <a:solidFill>
              <a:schemeClr val="dk1"/>
            </a:solidFill>
            <a:tailEnd type="triangle" w="lg" len="lg"/>
          </a:ln>
        </p:spPr>
        <p:style>
          <a:lnRef idx="1">
            <a:schemeClr val="dk1"/>
          </a:lnRef>
          <a:fillRef idx="0">
            <a:schemeClr val="dk1"/>
          </a:fillRef>
          <a:effectRef idx="0">
            <a:schemeClr val="dk1"/>
          </a:effectRef>
          <a:fontRef idx="minor">
            <a:schemeClr val="tx1"/>
          </a:fontRef>
        </p:style>
      </p:cxnSp>
      <p:sp>
        <p:nvSpPr>
          <p:cNvPr id="21" name="Rectangle 20"/>
          <p:cNvSpPr/>
          <p:nvPr/>
        </p:nvSpPr>
        <p:spPr>
          <a:xfrm>
            <a:off x="31266935" y="23846966"/>
            <a:ext cx="1658659" cy="523220"/>
          </a:xfrm>
          <a:prstGeom prst="rect">
            <a:avLst/>
          </a:prstGeom>
        </p:spPr>
        <p:txBody>
          <a:bodyPr wrap="none">
            <a:spAutoFit/>
          </a:bodyPr>
          <a:lstStyle/>
          <a:p>
            <a:pPr marL="514350" marR="0" lvl="0" indent="-514350" defTabSz="914400" eaLnBrk="1" fontAlgn="auto" latinLnBrk="0" hangingPunct="1">
              <a:lnSpc>
                <a:spcPct val="100000"/>
              </a:lnSpc>
              <a:spcBef>
                <a:spcPts val="0"/>
              </a:spcBef>
              <a:spcAft>
                <a:spcPts val="0"/>
              </a:spcAft>
              <a:buClrTx/>
              <a:buSzTx/>
              <a:buFont typeface="+mj-lt"/>
              <a:buNone/>
              <a:tabLst/>
              <a:defRPr/>
            </a:pPr>
            <a:r>
              <a:rPr lang="en-US" sz="2800" smtClean="0"/>
              <a:t>Improving</a:t>
            </a:r>
            <a:endParaRPr lang="en-US" sz="2800" dirty="0"/>
          </a:p>
        </p:txBody>
      </p:sp>
      <p:sp>
        <p:nvSpPr>
          <p:cNvPr id="110" name="Rectangle 109"/>
          <p:cNvSpPr/>
          <p:nvPr/>
        </p:nvSpPr>
        <p:spPr>
          <a:xfrm>
            <a:off x="31137308" y="27673478"/>
            <a:ext cx="1744388" cy="523220"/>
          </a:xfrm>
          <a:prstGeom prst="rect">
            <a:avLst/>
          </a:prstGeom>
        </p:spPr>
        <p:txBody>
          <a:bodyPr wrap="none">
            <a:spAutoFit/>
          </a:bodyPr>
          <a:lstStyle/>
          <a:p>
            <a:pPr marL="514350" marR="0" lvl="0" indent="-514350" defTabSz="914400" eaLnBrk="1" fontAlgn="auto" latinLnBrk="0" hangingPunct="1">
              <a:lnSpc>
                <a:spcPct val="100000"/>
              </a:lnSpc>
              <a:spcBef>
                <a:spcPts val="0"/>
              </a:spcBef>
              <a:spcAft>
                <a:spcPts val="0"/>
              </a:spcAft>
              <a:buClrTx/>
              <a:buSzTx/>
              <a:buFont typeface="+mj-lt"/>
              <a:buNone/>
              <a:tabLst/>
              <a:defRPr/>
            </a:pPr>
            <a:r>
              <a:rPr lang="en-US" sz="2800" smtClean="0"/>
              <a:t>Worsening</a:t>
            </a:r>
            <a:endParaRPr lang="en-US" sz="2800" dirty="0"/>
          </a:p>
        </p:txBody>
      </p:sp>
      <p:sp>
        <p:nvSpPr>
          <p:cNvPr id="112" name="TextBox 111"/>
          <p:cNvSpPr txBox="1"/>
          <p:nvPr/>
        </p:nvSpPr>
        <p:spPr>
          <a:xfrm>
            <a:off x="38977256" y="25921084"/>
            <a:ext cx="4315512" cy="2246769"/>
          </a:xfrm>
          <a:prstGeom prst="rect">
            <a:avLst/>
          </a:prstGeom>
          <a:noFill/>
        </p:spPr>
        <p:txBody>
          <a:bodyPr wrap="square" rtlCol="0">
            <a:spAutoFit/>
          </a:bodyPr>
          <a:lstStyle/>
          <a:p>
            <a:pPr marL="30163" marR="0" lvl="0" indent="-30163" defTabSz="914400" eaLnBrk="1" fontAlgn="auto" latinLnBrk="0" hangingPunct="1">
              <a:lnSpc>
                <a:spcPct val="100000"/>
              </a:lnSpc>
              <a:spcBef>
                <a:spcPts val="0"/>
              </a:spcBef>
              <a:spcAft>
                <a:spcPts val="0"/>
              </a:spcAft>
              <a:buClrTx/>
              <a:buSzTx/>
              <a:buFont typeface="Arial" charset="0"/>
              <a:buNone/>
              <a:defRPr/>
            </a:pPr>
            <a:r>
              <a:rPr lang="en-US" sz="2800" dirty="0" smtClean="0">
                <a:latin typeface="Interstate" charset="0"/>
                <a:ea typeface="Interstate" charset="0"/>
                <a:cs typeface="Interstate" charset="0"/>
              </a:rPr>
              <a:t>Although very computationally costly, the trained sparse encoder performed the best at improving detection.</a:t>
            </a:r>
            <a:endParaRPr lang="en-US" sz="2800" dirty="0">
              <a:latin typeface="Interstate" charset="0"/>
              <a:ea typeface="Interstate" charset="0"/>
              <a:cs typeface="Interstate" charset="0"/>
            </a:endParaRPr>
          </a:p>
        </p:txBody>
      </p:sp>
      <p:sp>
        <p:nvSpPr>
          <p:cNvPr id="113" name="TextBox 112"/>
          <p:cNvSpPr txBox="1"/>
          <p:nvPr/>
        </p:nvSpPr>
        <p:spPr>
          <a:xfrm>
            <a:off x="38977256" y="28338497"/>
            <a:ext cx="4382831" cy="2246769"/>
          </a:xfrm>
          <a:prstGeom prst="rect">
            <a:avLst/>
          </a:prstGeom>
          <a:noFill/>
        </p:spPr>
        <p:txBody>
          <a:bodyPr wrap="square" rtlCol="0">
            <a:spAutoFit/>
          </a:bodyPr>
          <a:lstStyle/>
          <a:p>
            <a:pPr marL="30163" marR="0" lvl="0" indent="-30163" defTabSz="914400" eaLnBrk="1" fontAlgn="auto" latinLnBrk="0" hangingPunct="1">
              <a:lnSpc>
                <a:spcPct val="100000"/>
              </a:lnSpc>
              <a:spcBef>
                <a:spcPts val="0"/>
              </a:spcBef>
              <a:spcAft>
                <a:spcPts val="0"/>
              </a:spcAft>
              <a:buClrTx/>
              <a:buSzTx/>
              <a:buFont typeface="Arial" charset="0"/>
              <a:buNone/>
              <a:defRPr/>
            </a:pPr>
            <a:r>
              <a:rPr lang="en-US" sz="2800" dirty="0" smtClean="0">
                <a:latin typeface="Interstate" charset="0"/>
                <a:ea typeface="Interstate" charset="0"/>
                <a:cs typeface="Interstate" charset="0"/>
              </a:rPr>
              <a:t>However ASIFT did not find any significant matches in the test image, meaning the improvements were still unsuccessful</a:t>
            </a:r>
            <a:endParaRPr lang="en-US" sz="2800" dirty="0">
              <a:latin typeface="Interstate" charset="0"/>
              <a:ea typeface="Interstate" charset="0"/>
              <a:cs typeface="Interstate" charset="0"/>
            </a:endParaRPr>
          </a:p>
        </p:txBody>
      </p:sp>
      <p:sp>
        <p:nvSpPr>
          <p:cNvPr id="114" name="TextBox 113"/>
          <p:cNvSpPr txBox="1"/>
          <p:nvPr/>
        </p:nvSpPr>
        <p:spPr>
          <a:xfrm>
            <a:off x="35351061" y="27020690"/>
            <a:ext cx="3085270" cy="1384995"/>
          </a:xfrm>
          <a:prstGeom prst="rect">
            <a:avLst/>
          </a:prstGeom>
          <a:noFill/>
        </p:spPr>
        <p:txBody>
          <a:bodyPr wrap="square" rtlCol="0">
            <a:spAutoFit/>
          </a:bodyPr>
          <a:lstStyle/>
          <a:p>
            <a:pPr marL="30163" marR="0" lvl="0" indent="-30163" algn="ctr" defTabSz="914400" eaLnBrk="1" fontAlgn="auto" latinLnBrk="0" hangingPunct="1">
              <a:lnSpc>
                <a:spcPct val="100000"/>
              </a:lnSpc>
              <a:spcBef>
                <a:spcPts val="0"/>
              </a:spcBef>
              <a:spcAft>
                <a:spcPts val="0"/>
              </a:spcAft>
              <a:buClrTx/>
              <a:buSzTx/>
              <a:buFont typeface="Arial" charset="0"/>
              <a:buNone/>
              <a:defRPr/>
            </a:pPr>
            <a:r>
              <a:rPr lang="en-US" sz="2800" i="1" dirty="0" smtClean="0">
                <a:latin typeface="Interstate" charset="0"/>
                <a:ea typeface="Interstate" charset="0"/>
                <a:cs typeface="Interstate" charset="0"/>
              </a:rPr>
              <a:t>Filters </a:t>
            </a:r>
            <a:r>
              <a:rPr lang="en-US" sz="2800" b="1" i="1" dirty="0" smtClean="0">
                <a:latin typeface="Interstate" charset="0"/>
                <a:ea typeface="Interstate" charset="0"/>
                <a:cs typeface="Interstate" charset="0"/>
              </a:rPr>
              <a:t>a</a:t>
            </a:r>
            <a:r>
              <a:rPr lang="en-US" sz="2800" i="1" dirty="0" smtClean="0">
                <a:latin typeface="Interstate" charset="0"/>
                <a:ea typeface="Interstate" charset="0"/>
                <a:cs typeface="Interstate" charset="0"/>
              </a:rPr>
              <a:t> through </a:t>
            </a:r>
            <a:r>
              <a:rPr lang="en-US" sz="2800" b="1" i="1" dirty="0" err="1" smtClean="0">
                <a:latin typeface="Interstate" charset="0"/>
                <a:ea typeface="Interstate" charset="0"/>
                <a:cs typeface="Interstate" charset="0"/>
              </a:rPr>
              <a:t>i</a:t>
            </a:r>
            <a:r>
              <a:rPr lang="en-US" sz="2800" i="1" dirty="0" smtClean="0">
                <a:latin typeface="Interstate" charset="0"/>
                <a:ea typeface="Interstate" charset="0"/>
                <a:cs typeface="Interstate" charset="0"/>
              </a:rPr>
              <a:t> are plotted left to right</a:t>
            </a:r>
            <a:endParaRPr lang="en-US" sz="2800" i="1" dirty="0">
              <a:latin typeface="Interstate" charset="0"/>
              <a:ea typeface="Interstate" charset="0"/>
              <a:cs typeface="Interstate" charset="0"/>
            </a:endParaRPr>
          </a:p>
        </p:txBody>
      </p:sp>
      <p:sp>
        <p:nvSpPr>
          <p:cNvPr id="116" name="TextBox 115"/>
          <p:cNvSpPr txBox="1"/>
          <p:nvPr/>
        </p:nvSpPr>
        <p:spPr>
          <a:xfrm>
            <a:off x="31793019" y="17592433"/>
            <a:ext cx="3085270" cy="1384995"/>
          </a:xfrm>
          <a:prstGeom prst="rect">
            <a:avLst/>
          </a:prstGeom>
          <a:noFill/>
        </p:spPr>
        <p:txBody>
          <a:bodyPr wrap="square" rtlCol="0">
            <a:spAutoFit/>
          </a:bodyPr>
          <a:lstStyle/>
          <a:p>
            <a:pPr marL="30163" marR="0" lvl="0" indent="-30163" algn="ctr" defTabSz="914400" eaLnBrk="1" fontAlgn="auto" latinLnBrk="0" hangingPunct="1">
              <a:lnSpc>
                <a:spcPct val="100000"/>
              </a:lnSpc>
              <a:spcBef>
                <a:spcPts val="0"/>
              </a:spcBef>
              <a:spcAft>
                <a:spcPts val="0"/>
              </a:spcAft>
              <a:buClrTx/>
              <a:buSzTx/>
              <a:buFont typeface="Arial" charset="0"/>
              <a:buNone/>
              <a:defRPr/>
            </a:pPr>
            <a:r>
              <a:rPr lang="en-US" sz="2800" i="1" dirty="0" smtClean="0">
                <a:latin typeface="Interstate" charset="0"/>
                <a:ea typeface="Interstate" charset="0"/>
                <a:cs typeface="Interstate" charset="0"/>
              </a:rPr>
              <a:t>Filters </a:t>
            </a:r>
            <a:r>
              <a:rPr lang="en-US" sz="2800" b="1" i="1" dirty="0" smtClean="0">
                <a:latin typeface="Interstate" charset="0"/>
                <a:ea typeface="Interstate" charset="0"/>
                <a:cs typeface="Interstate" charset="0"/>
              </a:rPr>
              <a:t>a</a:t>
            </a:r>
            <a:r>
              <a:rPr lang="en-US" sz="2800" i="1" dirty="0" smtClean="0">
                <a:latin typeface="Interstate" charset="0"/>
                <a:ea typeface="Interstate" charset="0"/>
                <a:cs typeface="Interstate" charset="0"/>
              </a:rPr>
              <a:t> through </a:t>
            </a:r>
            <a:r>
              <a:rPr lang="en-US" sz="2800" b="1" i="1" dirty="0" err="1" smtClean="0">
                <a:latin typeface="Interstate" charset="0"/>
                <a:ea typeface="Interstate" charset="0"/>
                <a:cs typeface="Interstate" charset="0"/>
              </a:rPr>
              <a:t>i</a:t>
            </a:r>
            <a:r>
              <a:rPr lang="en-US" sz="2800" i="1" dirty="0" smtClean="0">
                <a:latin typeface="Interstate" charset="0"/>
                <a:ea typeface="Interstate" charset="0"/>
                <a:cs typeface="Interstate" charset="0"/>
              </a:rPr>
              <a:t> are shown left to right, top to bottom</a:t>
            </a:r>
            <a:endParaRPr lang="en-US" sz="2800" i="1" dirty="0">
              <a:latin typeface="Interstate" charset="0"/>
              <a:ea typeface="Interstate" charset="0"/>
              <a:cs typeface="Interstate" charset="0"/>
            </a:endParaRPr>
          </a:p>
        </p:txBody>
      </p:sp>
      <p:sp>
        <p:nvSpPr>
          <p:cNvPr id="117" name="TextBox 116"/>
          <p:cNvSpPr txBox="1"/>
          <p:nvPr/>
        </p:nvSpPr>
        <p:spPr>
          <a:xfrm>
            <a:off x="27089607" y="17472408"/>
            <a:ext cx="4315512" cy="1815882"/>
          </a:xfrm>
          <a:prstGeom prst="rect">
            <a:avLst/>
          </a:prstGeom>
          <a:noFill/>
        </p:spPr>
        <p:txBody>
          <a:bodyPr wrap="square" rtlCol="0">
            <a:spAutoFit/>
          </a:bodyPr>
          <a:lstStyle/>
          <a:p>
            <a:pPr marL="30163" marR="0" lvl="0" indent="-30163" defTabSz="914400" eaLnBrk="1" fontAlgn="auto" latinLnBrk="0" hangingPunct="1">
              <a:lnSpc>
                <a:spcPct val="100000"/>
              </a:lnSpc>
              <a:spcBef>
                <a:spcPts val="0"/>
              </a:spcBef>
              <a:spcAft>
                <a:spcPts val="0"/>
              </a:spcAft>
              <a:buClrTx/>
              <a:buSzTx/>
              <a:buFont typeface="Arial" charset="0"/>
              <a:buNone/>
              <a:defRPr/>
            </a:pPr>
            <a:r>
              <a:rPr lang="en-US" sz="2800" dirty="0" smtClean="0">
                <a:latin typeface="Interstate" charset="0"/>
                <a:ea typeface="Interstate" charset="0"/>
                <a:cs typeface="Interstate" charset="0"/>
              </a:rPr>
              <a:t>The largest problem with enhancement is that while features were sharpened, so was the noise in the image.</a:t>
            </a:r>
            <a:endParaRPr lang="en-US" sz="2800" dirty="0">
              <a:latin typeface="Interstate" charset="0"/>
              <a:ea typeface="Interstate" charset="0"/>
              <a:cs typeface="Interstate" charset="0"/>
            </a:endParaRPr>
          </a:p>
        </p:txBody>
      </p:sp>
      <p:sp>
        <p:nvSpPr>
          <p:cNvPr id="118" name="TextBox 117"/>
          <p:cNvSpPr txBox="1"/>
          <p:nvPr/>
        </p:nvSpPr>
        <p:spPr>
          <a:xfrm>
            <a:off x="27082760" y="19486164"/>
            <a:ext cx="7757520" cy="3108543"/>
          </a:xfrm>
          <a:prstGeom prst="rect">
            <a:avLst/>
          </a:prstGeom>
          <a:noFill/>
        </p:spPr>
        <p:txBody>
          <a:bodyPr wrap="square" rtlCol="0">
            <a:spAutoFit/>
          </a:bodyPr>
          <a:lstStyle/>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2800" dirty="0" smtClean="0">
                <a:latin typeface="Interstate" charset="0"/>
                <a:ea typeface="Interstate" charset="0"/>
                <a:cs typeface="Interstate" charset="0"/>
              </a:rPr>
              <a:t>Detection of the Coke can in the test image was not successful.</a:t>
            </a:r>
          </a:p>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2800" dirty="0" smtClean="0">
                <a:latin typeface="Interstate" charset="0"/>
                <a:ea typeface="Interstate" charset="0"/>
                <a:cs typeface="Interstate" charset="0"/>
              </a:rPr>
              <a:t>ASIFT was not robust enough to handle finding a logo in different images when the resolution is low.</a:t>
            </a:r>
          </a:p>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2800" dirty="0" smtClean="0">
                <a:latin typeface="Interstate" charset="0"/>
                <a:ea typeface="Interstate" charset="0"/>
                <a:cs typeface="Interstate" charset="0"/>
              </a:rPr>
              <a:t>The only improvement  in detection of low quality images came at a large </a:t>
            </a:r>
            <a:r>
              <a:rPr lang="en-US" sz="2800" dirty="0">
                <a:latin typeface="Interstate" charset="0"/>
                <a:ea typeface="Interstate" charset="0"/>
                <a:cs typeface="Interstate" charset="0"/>
              </a:rPr>
              <a:t>c</a:t>
            </a:r>
            <a:r>
              <a:rPr lang="en-US" sz="2800" dirty="0" smtClean="0">
                <a:latin typeface="Interstate" charset="0"/>
                <a:ea typeface="Interstate" charset="0"/>
                <a:cs typeface="Interstate" charset="0"/>
              </a:rPr>
              <a:t>omputational cost</a:t>
            </a:r>
            <a:endParaRPr lang="en-US" sz="2800" dirty="0">
              <a:latin typeface="Interstate" charset="0"/>
              <a:ea typeface="Interstate" charset="0"/>
              <a:cs typeface="Interstate" charset="0"/>
            </a:endParaRPr>
          </a:p>
        </p:txBody>
      </p:sp>
      <p:grpSp>
        <p:nvGrpSpPr>
          <p:cNvPr id="111" name="Group 110"/>
          <p:cNvGrpSpPr/>
          <p:nvPr/>
        </p:nvGrpSpPr>
        <p:grpSpPr>
          <a:xfrm>
            <a:off x="13739793" y="5063858"/>
            <a:ext cx="12917825" cy="15054359"/>
            <a:chOff x="85172" y="19154393"/>
            <a:chExt cx="12917825" cy="15054359"/>
          </a:xfrm>
        </p:grpSpPr>
        <p:sp>
          <p:nvSpPr>
            <p:cNvPr id="119" name="TextBox 118"/>
            <p:cNvSpPr txBox="1"/>
            <p:nvPr/>
          </p:nvSpPr>
          <p:spPr>
            <a:xfrm flipH="1">
              <a:off x="472865" y="20928561"/>
              <a:ext cx="5077772" cy="1323439"/>
            </a:xfrm>
            <a:prstGeom prst="rect">
              <a:avLst/>
            </a:prstGeom>
            <a:noFill/>
          </p:spPr>
          <p:txBody>
            <a:bodyPr wrap="square" rtlCol="0">
              <a:spAutoFit/>
            </a:bodyPr>
            <a:lstStyle/>
            <a:p>
              <a:r>
                <a:rPr lang="en-US" sz="4000" b="1" i="1" u="sng" dirty="0" smtClean="0">
                  <a:latin typeface="Interstate" charset="0"/>
                  <a:ea typeface="Interstate" charset="0"/>
                  <a:cs typeface="Interstate" charset="0"/>
                </a:rPr>
                <a:t>Training Classifier</a:t>
              </a:r>
            </a:p>
            <a:p>
              <a:r>
                <a:rPr lang="en-US" sz="4000" b="1" i="1" u="sng" dirty="0" smtClean="0">
                  <a:latin typeface="Interstate" charset="0"/>
                  <a:ea typeface="Interstate" charset="0"/>
                  <a:cs typeface="Interstate" charset="0"/>
                </a:rPr>
                <a:t>Algorithms</a:t>
              </a:r>
              <a:endParaRPr lang="en-US" sz="4000" b="1" i="1" u="sng" dirty="0">
                <a:latin typeface="Interstate" charset="0"/>
                <a:ea typeface="Interstate" charset="0"/>
                <a:cs typeface="Interstate" charset="0"/>
              </a:endParaRPr>
            </a:p>
          </p:txBody>
        </p:sp>
        <p:sp>
          <p:nvSpPr>
            <p:cNvPr id="120" name="TextBox 119"/>
            <p:cNvSpPr txBox="1"/>
            <p:nvPr/>
          </p:nvSpPr>
          <p:spPr>
            <a:xfrm>
              <a:off x="85172" y="23344239"/>
              <a:ext cx="12591028" cy="10864513"/>
            </a:xfrm>
            <a:prstGeom prst="rect">
              <a:avLst/>
            </a:prstGeom>
            <a:noFill/>
          </p:spPr>
          <p:txBody>
            <a:bodyPr wrap="square" rtlCol="0">
              <a:spAutoFit/>
            </a:bodyPr>
            <a:lstStyle/>
            <a:p>
              <a:pPr marL="457200" indent="-457200">
                <a:buFont typeface="Arial" charset="0"/>
                <a:buChar char="•"/>
              </a:pPr>
              <a:r>
                <a:rPr lang="en-US" sz="2800" b="1" dirty="0">
                  <a:latin typeface="Interstate" charset="0"/>
                  <a:ea typeface="Interstate" charset="0"/>
                  <a:cs typeface="Interstate" charset="0"/>
                </a:rPr>
                <a:t>IBM </a:t>
              </a:r>
              <a:r>
                <a:rPr lang="en-US" sz="2800" b="1" dirty="0" smtClean="0">
                  <a:latin typeface="Interstate" charset="0"/>
                  <a:ea typeface="Interstate" charset="0"/>
                  <a:cs typeface="Interstate" charset="0"/>
                </a:rPr>
                <a:t>Watson </a:t>
              </a:r>
              <a:r>
                <a:rPr lang="en-US" sz="2800" dirty="0" smtClean="0">
                  <a:latin typeface="Interstate" charset="0"/>
                  <a:ea typeface="Interstate" charset="0"/>
                  <a:cs typeface="Interstate" charset="0"/>
                </a:rPr>
                <a:t>(Simplest):</a:t>
              </a:r>
              <a:endParaRPr lang="en-US" sz="2800" dirty="0">
                <a:latin typeface="Interstate" charset="0"/>
                <a:ea typeface="Interstate" charset="0"/>
                <a:cs typeface="Interstate" charset="0"/>
              </a:endParaRPr>
            </a:p>
            <a:p>
              <a:pPr marL="928688" lvl="1" indent="-465138">
                <a:buFont typeface="+mj-lt"/>
                <a:buAutoNum type="alphaLcParenR"/>
              </a:pPr>
              <a:r>
                <a:rPr lang="en-US" sz="2800" dirty="0">
                  <a:latin typeface="Interstate" charset="0"/>
                  <a:ea typeface="Interstate" charset="0"/>
                  <a:cs typeface="Interstate" charset="0"/>
                </a:rPr>
                <a:t>Go to </a:t>
              </a:r>
              <a:r>
                <a:rPr lang="en-US" sz="2800" dirty="0">
                  <a:latin typeface="Interstate" charset="0"/>
                  <a:ea typeface="Interstate" charset="0"/>
                  <a:cs typeface="Interstate" charset="0"/>
                  <a:hlinkClick r:id="rId7"/>
                </a:rPr>
                <a:t>https://visual-recognition-demo.mybluemix.net/train</a:t>
              </a:r>
              <a:r>
                <a:rPr lang="en-US" sz="2800" dirty="0">
                  <a:latin typeface="Interstate" charset="0"/>
                  <a:ea typeface="Interstate" charset="0"/>
                  <a:cs typeface="Interstate" charset="0"/>
                </a:rPr>
                <a:t> </a:t>
              </a:r>
            </a:p>
            <a:p>
              <a:pPr marL="928688" lvl="1" indent="-465138">
                <a:buFont typeface="+mj-lt"/>
                <a:buAutoNum type="alphaLcParenR"/>
              </a:pPr>
              <a:r>
                <a:rPr lang="en-US" sz="2800" dirty="0">
                  <a:latin typeface="Interstate" charset="0"/>
                  <a:ea typeface="Interstate" charset="0"/>
                  <a:cs typeface="Interstate" charset="0"/>
                </a:rPr>
                <a:t>Upload a dataset of images that you want to </a:t>
              </a:r>
              <a:r>
                <a:rPr lang="en-US" sz="2800" dirty="0" smtClean="0">
                  <a:latin typeface="Interstate" charset="0"/>
                  <a:ea typeface="Interstate" charset="0"/>
                  <a:cs typeface="Interstate" charset="0"/>
                </a:rPr>
                <a:t>train on, </a:t>
              </a:r>
              <a:r>
                <a:rPr lang="en-US" sz="2800" dirty="0">
                  <a:latin typeface="Interstate" charset="0"/>
                  <a:ea typeface="Interstate" charset="0"/>
                  <a:cs typeface="Interstate" charset="0"/>
                </a:rPr>
                <a:t>specify positive and negative examples</a:t>
              </a:r>
            </a:p>
            <a:p>
              <a:pPr marL="928688" lvl="1" indent="-465138">
                <a:buFont typeface="+mj-lt"/>
                <a:buAutoNum type="alphaLcParenR"/>
              </a:pPr>
              <a:r>
                <a:rPr lang="en-US" sz="2800" dirty="0">
                  <a:latin typeface="Interstate" charset="0"/>
                  <a:ea typeface="Interstate" charset="0"/>
                  <a:cs typeface="Interstate" charset="0"/>
                </a:rPr>
                <a:t>Simply upload an image, the output will then be a JSON file which says which </a:t>
              </a:r>
              <a:r>
                <a:rPr lang="en-US" sz="2800" dirty="0" smtClean="0">
                  <a:latin typeface="Interstate" charset="0"/>
                  <a:ea typeface="Interstate" charset="0"/>
                  <a:cs typeface="Interstate" charset="0"/>
                </a:rPr>
                <a:t>indicate classifiers </a:t>
              </a:r>
              <a:r>
                <a:rPr lang="en-US" sz="2800" dirty="0">
                  <a:latin typeface="Interstate" charset="0"/>
                  <a:ea typeface="Interstate" charset="0"/>
                  <a:cs typeface="Interstate" charset="0"/>
                </a:rPr>
                <a:t>have the greatest </a:t>
              </a:r>
              <a:r>
                <a:rPr lang="en-US" sz="2800" dirty="0" smtClean="0">
                  <a:latin typeface="Interstate" charset="0"/>
                  <a:ea typeface="Interstate" charset="0"/>
                  <a:cs typeface="Interstate" charset="0"/>
                </a:rPr>
                <a:t>matches</a:t>
              </a:r>
            </a:p>
            <a:p>
              <a:pPr marL="928688" lvl="1" indent="-465138">
                <a:buFont typeface="+mj-lt"/>
                <a:buAutoNum type="alphaLcParenR"/>
              </a:pPr>
              <a:endParaRPr lang="en-US" sz="2800" dirty="0">
                <a:latin typeface="Interstate" charset="0"/>
                <a:ea typeface="Interstate" charset="0"/>
                <a:cs typeface="Interstate" charset="0"/>
              </a:endParaRPr>
            </a:p>
            <a:p>
              <a:pPr marL="457200" indent="-457200">
                <a:buFont typeface="Arial" charset="0"/>
                <a:buChar char="•"/>
              </a:pPr>
              <a:r>
                <a:rPr lang="en-US" sz="2800" b="1" dirty="0" err="1">
                  <a:latin typeface="Interstate" charset="0"/>
                  <a:ea typeface="Interstate" charset="0"/>
                  <a:cs typeface="Interstate" charset="0"/>
                </a:rPr>
                <a:t>TensorFlow</a:t>
              </a:r>
              <a:r>
                <a:rPr lang="en-US" sz="2800" dirty="0">
                  <a:latin typeface="Interstate" charset="0"/>
                  <a:ea typeface="Interstate" charset="0"/>
                  <a:cs typeface="Interstate" charset="0"/>
                </a:rPr>
                <a:t>: </a:t>
              </a:r>
              <a:r>
                <a:rPr lang="en-US" sz="2800" dirty="0" err="1">
                  <a:latin typeface="Interstate" charset="0"/>
                  <a:ea typeface="Interstate" charset="0"/>
                  <a:cs typeface="Interstate" charset="0"/>
                </a:rPr>
                <a:t>TensorFlow</a:t>
              </a:r>
              <a:r>
                <a:rPr lang="en-US" sz="2800" dirty="0">
                  <a:latin typeface="Interstate" charset="0"/>
                  <a:ea typeface="Interstate" charset="0"/>
                  <a:cs typeface="Interstate" charset="0"/>
                </a:rPr>
                <a:t> is an open-source software library for numerical computation using data flow graphs. </a:t>
              </a:r>
              <a:r>
                <a:rPr lang="en-US" sz="2800" dirty="0" smtClean="0">
                  <a:latin typeface="Interstate" charset="0"/>
                  <a:ea typeface="Interstate" charset="0"/>
                  <a:cs typeface="Interstate" charset="0"/>
                </a:rPr>
                <a:t>We simulated </a:t>
              </a:r>
              <a:r>
                <a:rPr lang="en-US" sz="2800" dirty="0">
                  <a:latin typeface="Interstate" charset="0"/>
                  <a:ea typeface="Interstate" charset="0"/>
                  <a:cs typeface="Interstate" charset="0"/>
                </a:rPr>
                <a:t>logistic regressions, linear </a:t>
              </a:r>
              <a:r>
                <a:rPr lang="en-US" sz="2800" dirty="0" smtClean="0">
                  <a:latin typeface="Interstate" charset="0"/>
                  <a:ea typeface="Interstate" charset="0"/>
                  <a:cs typeface="Interstate" charset="0"/>
                </a:rPr>
                <a:t>regressions, </a:t>
              </a:r>
              <a:r>
                <a:rPr lang="en-US" sz="2800" dirty="0">
                  <a:latin typeface="Interstate" charset="0"/>
                  <a:ea typeface="Interstate" charset="0"/>
                  <a:cs typeface="Interstate" charset="0"/>
                </a:rPr>
                <a:t>etc. (see in references</a:t>
              </a:r>
              <a:r>
                <a:rPr lang="en-US" sz="2800" dirty="0" smtClean="0">
                  <a:latin typeface="Interstate" charset="0"/>
                  <a:ea typeface="Interstate" charset="0"/>
                  <a:cs typeface="Interstate" charset="0"/>
                </a:rPr>
                <a:t>)</a:t>
              </a:r>
            </a:p>
            <a:p>
              <a:pPr marL="457200" indent="-457200">
                <a:buFont typeface="Arial" charset="0"/>
                <a:buChar char="•"/>
              </a:pPr>
              <a:endParaRPr lang="en-US" sz="2800" dirty="0" smtClean="0">
                <a:latin typeface="Interstate" charset="0"/>
                <a:ea typeface="Interstate" charset="0"/>
                <a:cs typeface="Interstate" charset="0"/>
              </a:endParaRPr>
            </a:p>
            <a:p>
              <a:pPr marL="457200" indent="-457200">
                <a:buFont typeface="Arial" charset="0"/>
                <a:buChar char="•"/>
              </a:pPr>
              <a:r>
                <a:rPr lang="en-US" sz="2800" b="1" dirty="0" err="1">
                  <a:latin typeface="Interstate" charset="0"/>
                  <a:ea typeface="Interstate" charset="0"/>
                  <a:cs typeface="Interstate" charset="0"/>
                </a:rPr>
                <a:t>Darknet</a:t>
              </a:r>
              <a:r>
                <a:rPr lang="en-US" sz="2800" dirty="0">
                  <a:latin typeface="Interstate" charset="0"/>
                  <a:ea typeface="Interstate" charset="0"/>
                  <a:cs typeface="Interstate" charset="0"/>
                </a:rPr>
                <a:t>: Open source neural network framework written in C and </a:t>
              </a:r>
              <a:r>
                <a:rPr lang="en-US" sz="2800" dirty="0" smtClean="0">
                  <a:latin typeface="Interstate" charset="0"/>
                  <a:ea typeface="Interstate" charset="0"/>
                  <a:cs typeface="Interstate" charset="0"/>
                </a:rPr>
                <a:t>CUDA.</a:t>
              </a:r>
            </a:p>
            <a:p>
              <a:pPr marL="457200" indent="-457200">
                <a:buFont typeface="Arial" charset="0"/>
                <a:buChar char="•"/>
              </a:pPr>
              <a:endParaRPr lang="en-US" sz="2800" dirty="0">
                <a:latin typeface="Interstate" charset="0"/>
                <a:ea typeface="Interstate" charset="0"/>
                <a:cs typeface="Interstate" charset="0"/>
              </a:endParaRPr>
            </a:p>
            <a:p>
              <a:pPr marL="457200" indent="-457200">
                <a:buFont typeface="Arial" charset="0"/>
                <a:buChar char="•"/>
              </a:pPr>
              <a:r>
                <a:rPr lang="en-US" sz="2800" b="1" dirty="0" err="1">
                  <a:latin typeface="Interstate" charset="0"/>
                  <a:ea typeface="Interstate" charset="0"/>
                  <a:cs typeface="Interstate" charset="0"/>
                </a:rPr>
                <a:t>Darkflow</a:t>
              </a:r>
              <a:r>
                <a:rPr lang="en-US" sz="2800" dirty="0">
                  <a:latin typeface="Interstate" charset="0"/>
                  <a:ea typeface="Interstate" charset="0"/>
                  <a:cs typeface="Interstate" charset="0"/>
                </a:rPr>
                <a:t>: </a:t>
              </a:r>
              <a:r>
                <a:rPr lang="en-US" sz="2800" dirty="0" smtClean="0">
                  <a:latin typeface="Interstate" charset="0"/>
                  <a:ea typeface="Interstate" charset="0"/>
                  <a:cs typeface="Interstate" charset="0"/>
                </a:rPr>
                <a:t>We were </a:t>
              </a:r>
              <a:r>
                <a:rPr lang="en-US" sz="2800" dirty="0">
                  <a:latin typeface="Interstate" charset="0"/>
                  <a:ea typeface="Interstate" charset="0"/>
                  <a:cs typeface="Interstate" charset="0"/>
                </a:rPr>
                <a:t>recommended to use </a:t>
              </a:r>
              <a:r>
                <a:rPr lang="en-US" sz="2800" dirty="0" err="1" smtClean="0">
                  <a:latin typeface="Interstate" charset="0"/>
                  <a:ea typeface="Interstate" charset="0"/>
                  <a:cs typeface="Interstate" charset="0"/>
                </a:rPr>
                <a:t>Darkflow</a:t>
              </a:r>
              <a:r>
                <a:rPr lang="en-US" sz="2800" dirty="0">
                  <a:latin typeface="Interstate" charset="0"/>
                  <a:ea typeface="Interstate" charset="0"/>
                  <a:cs typeface="Interstate" charset="0"/>
                </a:rPr>
                <a:t>, a translation of </a:t>
              </a:r>
              <a:r>
                <a:rPr lang="en-US" sz="2800" dirty="0" err="1" smtClean="0">
                  <a:latin typeface="Interstate" charset="0"/>
                  <a:ea typeface="Interstate" charset="0"/>
                  <a:cs typeface="Interstate" charset="0"/>
                </a:rPr>
                <a:t>Darknet</a:t>
              </a:r>
              <a:r>
                <a:rPr lang="en-US" sz="2800" dirty="0" smtClean="0">
                  <a:latin typeface="Interstate" charset="0"/>
                  <a:ea typeface="Interstate" charset="0"/>
                  <a:cs typeface="Interstate" charset="0"/>
                </a:rPr>
                <a:t> </a:t>
              </a:r>
              <a:r>
                <a:rPr lang="en-US" sz="2800" dirty="0">
                  <a:latin typeface="Interstate" charset="0"/>
                  <a:ea typeface="Interstate" charset="0"/>
                  <a:cs typeface="Interstate" charset="0"/>
                </a:rPr>
                <a:t>to </a:t>
              </a:r>
              <a:r>
                <a:rPr lang="en-US" sz="2800" dirty="0" err="1" smtClean="0">
                  <a:latin typeface="Interstate" charset="0"/>
                  <a:ea typeface="Interstate" charset="0"/>
                  <a:cs typeface="Interstate" charset="0"/>
                </a:rPr>
                <a:t>TensorFlow</a:t>
              </a:r>
              <a:r>
                <a:rPr lang="en-US" sz="2800" dirty="0" smtClean="0">
                  <a:latin typeface="Interstate" charset="0"/>
                  <a:ea typeface="Interstate" charset="0"/>
                  <a:cs typeface="Interstate" charset="0"/>
                </a:rPr>
                <a:t>, by </a:t>
              </a:r>
              <a:r>
                <a:rPr lang="en-US" sz="2800" dirty="0">
                  <a:latin typeface="Interstate" charset="0"/>
                  <a:ea typeface="Interstate" charset="0"/>
                  <a:cs typeface="Interstate" charset="0"/>
                </a:rPr>
                <a:t>people who had worked with </a:t>
              </a:r>
              <a:r>
                <a:rPr lang="en-US" sz="2800" dirty="0" err="1">
                  <a:latin typeface="Interstate" charset="0"/>
                  <a:ea typeface="Interstate" charset="0"/>
                  <a:cs typeface="Interstate" charset="0"/>
                </a:rPr>
                <a:t>TensorFlow</a:t>
              </a:r>
              <a:r>
                <a:rPr lang="en-US" sz="2800" dirty="0">
                  <a:latin typeface="Interstate" charset="0"/>
                  <a:ea typeface="Interstate" charset="0"/>
                  <a:cs typeface="Interstate" charset="0"/>
                </a:rPr>
                <a:t> </a:t>
              </a:r>
              <a:r>
                <a:rPr lang="en-US" sz="2800" dirty="0" smtClean="0">
                  <a:latin typeface="Interstate" charset="0"/>
                  <a:ea typeface="Interstate" charset="0"/>
                  <a:cs typeface="Interstate" charset="0"/>
                </a:rPr>
                <a:t>. This method gave several issues so it wasn’t explored further.</a:t>
              </a:r>
            </a:p>
            <a:p>
              <a:pPr marL="457200" indent="-457200">
                <a:buFont typeface="Arial" charset="0"/>
                <a:buChar char="•"/>
              </a:pPr>
              <a:endParaRPr lang="en-US" sz="2800" dirty="0">
                <a:latin typeface="Interstate" charset="0"/>
                <a:ea typeface="Interstate" charset="0"/>
                <a:cs typeface="Interstate" charset="0"/>
              </a:endParaRPr>
            </a:p>
            <a:p>
              <a:pPr marL="457200" indent="-457200">
                <a:buFont typeface="Arial" charset="0"/>
                <a:buChar char="•"/>
              </a:pPr>
              <a:r>
                <a:rPr lang="en-US" sz="2800" b="1" dirty="0" smtClean="0">
                  <a:latin typeface="Interstate" charset="0"/>
                  <a:ea typeface="Interstate" charset="0"/>
                  <a:cs typeface="Interstate" charset="0"/>
                </a:rPr>
                <a:t>YOLO</a:t>
              </a:r>
              <a:r>
                <a:rPr lang="en-US" sz="2800" dirty="0">
                  <a:latin typeface="Interstate" charset="0"/>
                  <a:ea typeface="Interstate" charset="0"/>
                  <a:cs typeface="Interstate" charset="0"/>
                </a:rPr>
                <a:t>: </a:t>
              </a:r>
              <a:r>
                <a:rPr lang="en-US" sz="2800" dirty="0" smtClean="0">
                  <a:latin typeface="Interstate" charset="0"/>
                  <a:ea typeface="Interstate" charset="0"/>
                  <a:cs typeface="Interstate" charset="0"/>
                </a:rPr>
                <a:t>This algorithm, built on </a:t>
              </a:r>
              <a:r>
                <a:rPr lang="en-US" sz="2800" dirty="0" err="1" smtClean="0">
                  <a:latin typeface="Interstate" charset="0"/>
                  <a:ea typeface="Interstate" charset="0"/>
                  <a:cs typeface="Interstate" charset="0"/>
                </a:rPr>
                <a:t>Darknet</a:t>
              </a:r>
              <a:r>
                <a:rPr lang="en-US" sz="2800" dirty="0" smtClean="0">
                  <a:latin typeface="Interstate" charset="0"/>
                  <a:ea typeface="Interstate" charset="0"/>
                  <a:cs typeface="Interstate" charset="0"/>
                </a:rPr>
                <a:t>, was chosen because we </a:t>
              </a:r>
              <a:r>
                <a:rPr lang="en-US" sz="2800" dirty="0">
                  <a:latin typeface="Interstate" charset="0"/>
                  <a:ea typeface="Interstate" charset="0"/>
                  <a:cs typeface="Interstate" charset="0"/>
                </a:rPr>
                <a:t>were looking to build a classifier that was really fast </a:t>
              </a:r>
              <a:r>
                <a:rPr lang="en-US" sz="2800" dirty="0" smtClean="0">
                  <a:latin typeface="Interstate" charset="0"/>
                  <a:ea typeface="Interstate" charset="0"/>
                  <a:cs typeface="Interstate" charset="0"/>
                </a:rPr>
                <a:t>at a minimal cost to accuracy, since, ideally, accuracy </a:t>
              </a:r>
              <a:r>
                <a:rPr lang="en-US" sz="2800" dirty="0">
                  <a:latin typeface="Interstate" charset="0"/>
                  <a:ea typeface="Interstate" charset="0"/>
                  <a:cs typeface="Interstate" charset="0"/>
                </a:rPr>
                <a:t>was going to be done by </a:t>
              </a:r>
              <a:r>
                <a:rPr lang="en-US" sz="2800" dirty="0" smtClean="0">
                  <a:latin typeface="Interstate" charset="0"/>
                  <a:ea typeface="Interstate" charset="0"/>
                  <a:cs typeface="Interstate" charset="0"/>
                </a:rPr>
                <a:t>ASIFT at the cost of speed. </a:t>
              </a:r>
              <a:r>
                <a:rPr lang="en-US" sz="2800" dirty="0">
                  <a:latin typeface="Interstate" charset="0"/>
                  <a:ea typeface="Interstate" charset="0"/>
                  <a:cs typeface="Interstate" charset="0"/>
                </a:rPr>
                <a:t>Previously object detection repurposes classifiers to perform detection. However, now we frame object detection as a regression problem to spatially separated bounding boxes and associated class probabilities. A single neural network predicts bounding boxes and class probabilities directly from full images in one evolution. </a:t>
              </a:r>
            </a:p>
            <a:p>
              <a:pPr marL="457200" indent="-457200">
                <a:buFont typeface="Arial" charset="0"/>
                <a:buChar char="•"/>
              </a:pPr>
              <a:endParaRPr lang="en-US" sz="2800" i="1" dirty="0"/>
            </a:p>
          </p:txBody>
        </p:sp>
        <p:sp>
          <p:nvSpPr>
            <p:cNvPr id="122" name="TextBox 121"/>
            <p:cNvSpPr txBox="1"/>
            <p:nvPr/>
          </p:nvSpPr>
          <p:spPr>
            <a:xfrm>
              <a:off x="353797" y="19154393"/>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Machine Learning</a:t>
              </a:r>
              <a:endParaRPr lang="en-US" sz="5400" b="1" dirty="0">
                <a:solidFill>
                  <a:schemeClr val="bg1"/>
                </a:solidFill>
                <a:latin typeface="Interstate" charset="0"/>
                <a:ea typeface="Interstate" charset="0"/>
                <a:cs typeface="Interstate" charset="0"/>
              </a:endParaRPr>
            </a:p>
          </p:txBody>
        </p:sp>
      </p:grpSp>
      <p:grpSp>
        <p:nvGrpSpPr>
          <p:cNvPr id="123" name="Group 122"/>
          <p:cNvGrpSpPr/>
          <p:nvPr/>
        </p:nvGrpSpPr>
        <p:grpSpPr>
          <a:xfrm>
            <a:off x="13737780" y="20180507"/>
            <a:ext cx="12711135" cy="11588736"/>
            <a:chOff x="13801599" y="5031618"/>
            <a:chExt cx="12711135" cy="11588736"/>
          </a:xfrm>
        </p:grpSpPr>
        <p:pic>
          <p:nvPicPr>
            <p:cNvPr id="125" name="Picture 12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890669" y="9618558"/>
              <a:ext cx="7622065" cy="4333567"/>
            </a:xfrm>
            <a:prstGeom prst="rect">
              <a:avLst/>
            </a:prstGeom>
          </p:spPr>
        </p:pic>
        <p:sp>
          <p:nvSpPr>
            <p:cNvPr id="126" name="TextBox 125"/>
            <p:cNvSpPr txBox="1"/>
            <p:nvPr/>
          </p:nvSpPr>
          <p:spPr>
            <a:xfrm flipH="1">
              <a:off x="13801599" y="5056720"/>
              <a:ext cx="11793288" cy="707886"/>
            </a:xfrm>
            <a:prstGeom prst="rect">
              <a:avLst/>
            </a:prstGeom>
            <a:noFill/>
          </p:spPr>
          <p:txBody>
            <a:bodyPr wrap="square" rtlCol="0">
              <a:spAutoFit/>
            </a:bodyPr>
            <a:lstStyle/>
            <a:p>
              <a:r>
                <a:rPr lang="en-US" sz="4000" b="1" i="1" u="sng" dirty="0" smtClean="0">
                  <a:latin typeface="Interstate" charset="0"/>
                  <a:ea typeface="Interstate" charset="0"/>
                  <a:cs typeface="Interstate" charset="0"/>
                </a:rPr>
                <a:t>You Only Look </a:t>
              </a:r>
              <a:r>
                <a:rPr lang="en-US" sz="4000" b="1" i="1" u="sng" dirty="0" smtClean="0">
                  <a:latin typeface="Interstate" charset="0"/>
                  <a:ea typeface="Interstate" charset="0"/>
                  <a:cs typeface="Interstate" charset="0"/>
                </a:rPr>
                <a:t>Once</a:t>
              </a:r>
              <a:endParaRPr lang="en-US" sz="4000" b="1" i="1" u="sng" dirty="0">
                <a:latin typeface="Interstate" charset="0"/>
                <a:ea typeface="Interstate" charset="0"/>
                <a:cs typeface="Interstate" charset="0"/>
              </a:endParaRPr>
            </a:p>
          </p:txBody>
        </p:sp>
        <p:pic>
          <p:nvPicPr>
            <p:cNvPr id="128" name="Picture 12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890670" y="5031618"/>
              <a:ext cx="7622064" cy="4287411"/>
            </a:xfrm>
            <a:prstGeom prst="rect">
              <a:avLst/>
            </a:prstGeom>
          </p:spPr>
        </p:pic>
        <mc:AlternateContent xmlns:mc="http://schemas.openxmlformats.org/markup-compatibility/2006">
          <mc:Choice xmlns:a14="http://schemas.microsoft.com/office/drawing/2010/main" Requires="a14">
            <p:sp>
              <p:nvSpPr>
                <p:cNvPr id="129" name="Rectangle 128"/>
                <p:cNvSpPr/>
                <p:nvPr/>
              </p:nvSpPr>
              <p:spPr>
                <a:xfrm>
                  <a:off x="13801600" y="5939390"/>
                  <a:ext cx="4780848" cy="2677656"/>
                </a:xfrm>
                <a:prstGeom prst="rect">
                  <a:avLst/>
                </a:prstGeom>
              </p:spPr>
              <p:txBody>
                <a:bodyPr wrap="square">
                  <a:spAutoFit/>
                </a:bodyPr>
                <a:lstStyle/>
                <a:p>
                  <a:pPr marL="514350" indent="-514350">
                    <a:buFont typeface="+mj-lt"/>
                    <a:buAutoNum type="alphaLcParenR"/>
                  </a:pPr>
                  <a:r>
                    <a:rPr lang="en-US" sz="2800" dirty="0" smtClean="0">
                      <a:latin typeface="Interstate" charset="0"/>
                      <a:ea typeface="Interstate" charset="0"/>
                      <a:cs typeface="Interstate" charset="0"/>
                    </a:rPr>
                    <a:t>We built ours from </a:t>
                  </a:r>
                  <a:r>
                    <a:rPr lang="en-US" sz="2800" dirty="0">
                      <a:latin typeface="Interstate" charset="0"/>
                      <a:ea typeface="Interstate" charset="0"/>
                      <a:cs typeface="Interstate" charset="0"/>
                    </a:rPr>
                    <a:t>the original YOLO net </a:t>
                  </a:r>
                  <a:r>
                    <a:rPr lang="en-US" sz="2800" dirty="0" smtClean="0">
                      <a:latin typeface="Interstate" charset="0"/>
                      <a:ea typeface="Interstate" charset="0"/>
                      <a:cs typeface="Interstate" charset="0"/>
                    </a:rPr>
                    <a:t>given, changing </a:t>
                  </a:r>
                  <a:r>
                    <a:rPr lang="en-US" sz="2800" dirty="0">
                      <a:latin typeface="Interstate" charset="0"/>
                      <a:ea typeface="Interstate" charset="0"/>
                      <a:cs typeface="Interstate" charset="0"/>
                    </a:rPr>
                    <a:t>the number of </a:t>
                  </a:r>
                  <a:r>
                    <a:rPr lang="en-US" sz="2800" dirty="0" smtClean="0">
                      <a:latin typeface="Interstate" charset="0"/>
                      <a:ea typeface="Interstate" charset="0"/>
                      <a:cs typeface="Interstate" charset="0"/>
                    </a:rPr>
                    <a:t>classifiers, C, </a:t>
                  </a:r>
                  <a:r>
                    <a:rPr lang="en-US" sz="2800" dirty="0">
                      <a:latin typeface="Interstate" charset="0"/>
                      <a:ea typeface="Interstate" charset="0"/>
                      <a:cs typeface="Interstate" charset="0"/>
                    </a:rPr>
                    <a:t>and </a:t>
                  </a:r>
                  <a:r>
                    <a:rPr lang="en-US" sz="2800" dirty="0" smtClean="0">
                      <a:latin typeface="Interstate" charset="0"/>
                      <a:ea typeface="Interstate" charset="0"/>
                      <a:cs typeface="Interstate" charset="0"/>
                    </a:rPr>
                    <a:t>filters, F.</a:t>
                  </a:r>
                </a:p>
                <a:p>
                  <a:pPr marL="514350" indent="-514350">
                    <a:buFont typeface="+mj-lt"/>
                    <a:buAutoNum type="alphaLcParenR"/>
                  </a:pPr>
                  <a:endParaRPr lang="en-US" sz="2800" dirty="0" smtClean="0">
                    <a:latin typeface="Interstate" charset="0"/>
                    <a:ea typeface="Interstate" charset="0"/>
                    <a:cs typeface="Interstate" charset="0"/>
                  </a:endParaRPr>
                </a:p>
                <a:p>
                  <a14:m>
                    <m:oMathPara xmlns:m="http://schemas.openxmlformats.org/officeDocument/2006/math">
                      <m:oMathParaPr>
                        <m:jc m:val="centerGroup"/>
                      </m:oMathParaPr>
                      <m:oMath xmlns:m="http://schemas.openxmlformats.org/officeDocument/2006/math">
                        <m:r>
                          <a:rPr lang="en-US" sz="2800" b="1" i="1" dirty="0" smtClean="0">
                            <a:latin typeface="Cambria Math" charset="0"/>
                            <a:ea typeface="Interstate" charset="0"/>
                            <a:cs typeface="Interstate" charset="0"/>
                          </a:rPr>
                          <m:t>𝑭</m:t>
                        </m:r>
                        <m:r>
                          <a:rPr lang="en-US" sz="2800" b="1" i="1" dirty="0" smtClean="0">
                            <a:latin typeface="Cambria Math" charset="0"/>
                            <a:ea typeface="Interstate" charset="0"/>
                            <a:cs typeface="Interstate" charset="0"/>
                          </a:rPr>
                          <m:t>=</m:t>
                        </m:r>
                        <m:d>
                          <m:dPr>
                            <m:ctrlPr>
                              <a:rPr lang="en-US" sz="2800" b="1" i="1" dirty="0" smtClean="0">
                                <a:latin typeface="Cambria Math" charset="0"/>
                                <a:ea typeface="Interstate" charset="0"/>
                                <a:cs typeface="Interstate" charset="0"/>
                              </a:rPr>
                            </m:ctrlPr>
                          </m:dPr>
                          <m:e>
                            <m:r>
                              <a:rPr lang="en-US" sz="2800" b="1" i="1" dirty="0" smtClean="0">
                                <a:latin typeface="Cambria Math" charset="0"/>
                                <a:ea typeface="Interstate" charset="0"/>
                                <a:cs typeface="Interstate" charset="0"/>
                              </a:rPr>
                              <m:t>𝑪</m:t>
                            </m:r>
                            <m:r>
                              <a:rPr lang="en-US" sz="2800" b="1" i="1" dirty="0" smtClean="0">
                                <a:latin typeface="Cambria Math" charset="0"/>
                                <a:ea typeface="Interstate" charset="0"/>
                                <a:cs typeface="Interstate" charset="0"/>
                              </a:rPr>
                              <m:t>+ </m:t>
                            </m:r>
                            <m:r>
                              <a:rPr lang="en-US" sz="2800" b="1" i="1" dirty="0" smtClean="0">
                                <a:latin typeface="Cambria Math" charset="0"/>
                                <a:ea typeface="Interstate" charset="0"/>
                                <a:cs typeface="Interstate" charset="0"/>
                              </a:rPr>
                              <m:t>𝟓</m:t>
                            </m:r>
                          </m:e>
                        </m:d>
                        <m:r>
                          <a:rPr lang="en-US" sz="2800" b="1" i="1" dirty="0" smtClean="0">
                            <a:latin typeface="Cambria Math" charset="0"/>
                            <a:ea typeface="Interstate" charset="0"/>
                            <a:cs typeface="Interstate" charset="0"/>
                          </a:rPr>
                          <m:t>∗</m:t>
                        </m:r>
                        <m:r>
                          <a:rPr lang="en-US" sz="2800" b="1" i="1" dirty="0" smtClean="0">
                            <a:latin typeface="Cambria Math" charset="0"/>
                            <a:ea typeface="Interstate" charset="0"/>
                            <a:cs typeface="Interstate" charset="0"/>
                          </a:rPr>
                          <m:t>𝟓</m:t>
                        </m:r>
                        <m:r>
                          <a:rPr lang="en-US" sz="2800" b="1" i="1" dirty="0" smtClean="0">
                            <a:latin typeface="Cambria Math" charset="0"/>
                            <a:ea typeface="Interstate" charset="0"/>
                            <a:cs typeface="Interstate" charset="0"/>
                          </a:rPr>
                          <m:t> </m:t>
                        </m:r>
                      </m:oMath>
                    </m:oMathPara>
                  </a14:m>
                  <a:endParaRPr lang="en-US" sz="2800" b="1" dirty="0" smtClean="0">
                    <a:latin typeface="Interstate" charset="0"/>
                    <a:ea typeface="Interstate" charset="0"/>
                    <a:cs typeface="Interstate" charset="0"/>
                  </a:endParaRPr>
                </a:p>
              </p:txBody>
            </p:sp>
          </mc:Choice>
          <mc:Fallback>
            <p:sp>
              <p:nvSpPr>
                <p:cNvPr id="129" name="Rectangle 128"/>
                <p:cNvSpPr>
                  <a:spLocks noRot="1" noChangeAspect="1" noMove="1" noResize="1" noEditPoints="1" noAdjustHandles="1" noChangeArrowheads="1" noChangeShapeType="1" noTextEdit="1"/>
                </p:cNvSpPr>
                <p:nvPr/>
              </p:nvSpPr>
              <p:spPr>
                <a:xfrm>
                  <a:off x="13801600" y="5939390"/>
                  <a:ext cx="4780848" cy="2677656"/>
                </a:xfrm>
                <a:prstGeom prst="rect">
                  <a:avLst/>
                </a:prstGeom>
                <a:blipFill rotWithShape="0">
                  <a:blip r:embed="rId10"/>
                  <a:stretch>
                    <a:fillRect l="-2296" t="-2273"/>
                  </a:stretch>
                </a:blipFill>
              </p:spPr>
              <p:txBody>
                <a:bodyPr/>
                <a:lstStyle/>
                <a:p>
                  <a:r>
                    <a:rPr lang="en-US">
                      <a:noFill/>
                    </a:rPr>
                    <a:t> </a:t>
                  </a:r>
                </a:p>
              </p:txBody>
            </p:sp>
          </mc:Fallback>
        </mc:AlternateContent>
        <p:sp>
          <p:nvSpPr>
            <p:cNvPr id="130" name="Rectangle 129"/>
            <p:cNvSpPr/>
            <p:nvPr/>
          </p:nvSpPr>
          <p:spPr>
            <a:xfrm>
              <a:off x="13906310" y="8954260"/>
              <a:ext cx="12606424" cy="6512833"/>
            </a:xfrm>
            <a:prstGeom prst="rect">
              <a:avLst/>
            </a:prstGeom>
          </p:spPr>
          <p:txBody>
            <a:bodyPr wrap="square">
              <a:noAutofit/>
            </a:bodyPr>
            <a:lstStyle/>
            <a:p>
              <a:pPr marL="514350" indent="-514350">
                <a:buFont typeface="+mj-lt"/>
                <a:buAutoNum type="alphaLcParenR" startAt="2"/>
              </a:pPr>
              <a:r>
                <a:rPr lang="en-US" sz="2800" dirty="0" smtClean="0">
                  <a:latin typeface="Interstate" charset="0"/>
                  <a:ea typeface="Interstate" charset="0"/>
                  <a:cs typeface="Interstate" charset="0"/>
                </a:rPr>
                <a:t>Create a </a:t>
              </a:r>
              <a:r>
                <a:rPr lang="en-US" sz="2800" i="1" dirty="0" smtClean="0">
                  <a:latin typeface="Interstate" charset="0"/>
                  <a:ea typeface="Interstate" charset="0"/>
                  <a:cs typeface="Interstate" charset="0"/>
                </a:rPr>
                <a:t>.data </a:t>
              </a:r>
              <a:r>
                <a:rPr lang="en-US" sz="2800" dirty="0" smtClean="0">
                  <a:latin typeface="Interstate" charset="0"/>
                  <a:ea typeface="Interstate" charset="0"/>
                  <a:cs typeface="Interstate" charset="0"/>
                </a:rPr>
                <a:t>file with the </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number of classes and the </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paths to the </a:t>
              </a:r>
              <a:r>
                <a:rPr lang="en-US" sz="2800" i="1" dirty="0" smtClean="0">
                  <a:latin typeface="Interstate" charset="0"/>
                  <a:ea typeface="Interstate" charset="0"/>
                  <a:cs typeface="Interstate" charset="0"/>
                </a:rPr>
                <a:t>.txt </a:t>
              </a:r>
              <a:r>
                <a:rPr lang="en-US" sz="2800" dirty="0" smtClean="0">
                  <a:latin typeface="Interstate" charset="0"/>
                  <a:ea typeface="Interstate" charset="0"/>
                  <a:cs typeface="Interstate" charset="0"/>
                </a:rPr>
                <a:t>files with </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lists training and validation </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data</a:t>
              </a:r>
            </a:p>
            <a:p>
              <a:pPr marL="514350" indent="-514350">
                <a:buFont typeface="+mj-lt"/>
                <a:buAutoNum type="alphaLcParenR" startAt="2"/>
              </a:pPr>
              <a:r>
                <a:rPr lang="en-US" sz="2800" dirty="0" smtClean="0">
                  <a:latin typeface="Interstate" charset="0"/>
                  <a:ea typeface="Interstate" charset="0"/>
                  <a:cs typeface="Interstate" charset="0"/>
                </a:rPr>
                <a:t>Change the </a:t>
              </a:r>
              <a:r>
                <a:rPr lang="en-US" sz="2800" i="1" dirty="0" smtClean="0">
                  <a:latin typeface="Interstate" charset="0"/>
                  <a:ea typeface="Interstate" charset="0"/>
                  <a:cs typeface="Interstate" charset="0"/>
                </a:rPr>
                <a:t>.names </a:t>
              </a:r>
              <a:r>
                <a:rPr lang="en-US" sz="2800" dirty="0" smtClean="0">
                  <a:latin typeface="Interstate" charset="0"/>
                  <a:ea typeface="Interstate" charset="0"/>
                  <a:cs typeface="Interstate" charset="0"/>
                </a:rPr>
                <a:t>file to the</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classifiers being trained</a:t>
              </a:r>
            </a:p>
            <a:p>
              <a:pPr marL="514350" indent="-514350">
                <a:buFont typeface="+mj-lt"/>
                <a:buAutoNum type="alphaLcParenR" startAt="2"/>
              </a:pPr>
              <a:r>
                <a:rPr lang="en-US" sz="2800" dirty="0" smtClean="0">
                  <a:latin typeface="Interstate" charset="0"/>
                  <a:ea typeface="Interstate" charset="0"/>
                  <a:cs typeface="Interstate" charset="0"/>
                </a:rPr>
                <a:t>Create </a:t>
              </a:r>
              <a:r>
                <a:rPr lang="en-US" sz="2800" i="1" dirty="0" smtClean="0">
                  <a:latin typeface="Interstate" charset="0"/>
                  <a:ea typeface="Interstate" charset="0"/>
                  <a:cs typeface="Interstate" charset="0"/>
                </a:rPr>
                <a:t>.txt </a:t>
              </a:r>
              <a:r>
                <a:rPr lang="en-US" sz="2800" dirty="0" smtClean="0">
                  <a:latin typeface="Interstate" charset="0"/>
                  <a:ea typeface="Interstate" charset="0"/>
                  <a:cs typeface="Interstate" charset="0"/>
                </a:rPr>
                <a:t>files with the paths</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of the images being trained</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and validation data </a:t>
              </a:r>
            </a:p>
            <a:p>
              <a:pPr marL="514350" indent="-514350">
                <a:buFont typeface="+mj-lt"/>
                <a:buAutoNum type="alphaLcParenR" startAt="2"/>
              </a:pPr>
              <a:r>
                <a:rPr lang="en-US" sz="2800" dirty="0" smtClean="0">
                  <a:latin typeface="Interstate" charset="0"/>
                  <a:ea typeface="Interstate" charset="0"/>
                  <a:cs typeface="Interstate" charset="0"/>
                </a:rPr>
                <a:t>Put training data in the path</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specified, requires </a:t>
              </a:r>
              <a:r>
                <a:rPr lang="en-US" sz="2800" i="1" dirty="0" err="1" smtClean="0">
                  <a:latin typeface="Interstate" charset="0"/>
                  <a:ea typeface="Interstate" charset="0"/>
                  <a:cs typeface="Interstate" charset="0"/>
                </a:rPr>
                <a:t>image.jpg</a:t>
              </a:r>
              <a:r>
                <a:rPr lang="en-US" sz="2800" i="1" dirty="0" smtClean="0">
                  <a:latin typeface="Interstate" charset="0"/>
                  <a:ea typeface="Interstate" charset="0"/>
                  <a:cs typeface="Interstate" charset="0"/>
                </a:rPr>
                <a:t/>
              </a:r>
              <a:br>
                <a:rPr lang="en-US" sz="2800" i="1" dirty="0" smtClean="0">
                  <a:latin typeface="Interstate" charset="0"/>
                  <a:ea typeface="Interstate" charset="0"/>
                  <a:cs typeface="Interstate" charset="0"/>
                </a:rPr>
              </a:br>
              <a:r>
                <a:rPr lang="en-US" sz="2800" dirty="0" smtClean="0">
                  <a:latin typeface="Interstate" charset="0"/>
                  <a:ea typeface="Interstate" charset="0"/>
                  <a:cs typeface="Interstate" charset="0"/>
                </a:rPr>
                <a:t>and </a:t>
              </a:r>
              <a:r>
                <a:rPr lang="en-US" sz="2800" i="1" dirty="0" err="1" smtClean="0">
                  <a:latin typeface="Interstate" charset="0"/>
                  <a:ea typeface="Interstate" charset="0"/>
                  <a:cs typeface="Interstate" charset="0"/>
                </a:rPr>
                <a:t>image.txt</a:t>
              </a:r>
              <a:r>
                <a:rPr lang="en-US" sz="2800" dirty="0" smtClean="0">
                  <a:latin typeface="Interstate" charset="0"/>
                  <a:ea typeface="Interstate" charset="0"/>
                  <a:cs typeface="Interstate" charset="0"/>
                </a:rPr>
                <a:t>, annotated in the format </a:t>
              </a:r>
              <a:r>
                <a:rPr lang="en-US" sz="2800" b="1" dirty="0" smtClean="0">
                  <a:latin typeface="Interstate" charset="0"/>
                  <a:ea typeface="Interstate" charset="0"/>
                  <a:cs typeface="Interstate" charset="0"/>
                </a:rPr>
                <a:t>&lt;object-class&gt; &lt;x&gt;&lt;y&gt; &lt;width&gt; &lt;height&gt;</a:t>
              </a:r>
              <a:r>
                <a:rPr lang="en-US" sz="2800" dirty="0" smtClean="0">
                  <a:latin typeface="Interstate" charset="0"/>
                  <a:ea typeface="Interstate" charset="0"/>
                  <a:cs typeface="Interstate" charset="0"/>
                </a:rPr>
                <a:t>, where everything is in ratios</a:t>
              </a:r>
            </a:p>
            <a:p>
              <a:pPr marL="514350" indent="-514350">
                <a:buFont typeface="+mj-lt"/>
                <a:buAutoNum type="alphaLcParenR" startAt="2"/>
              </a:pPr>
              <a:r>
                <a:rPr lang="en-US" sz="2800" dirty="0" smtClean="0">
                  <a:latin typeface="Interstate" charset="0"/>
                  <a:ea typeface="Interstate" charset="0"/>
                  <a:cs typeface="Interstate" charset="0"/>
                </a:rPr>
                <a:t>Give a sample weight file so it can train on</a:t>
              </a:r>
              <a:endParaRPr lang="en-US" dirty="0"/>
            </a:p>
          </p:txBody>
        </p:sp>
        <p:sp>
          <p:nvSpPr>
            <p:cNvPr id="131" name="Rectangle 130"/>
            <p:cNvSpPr/>
            <p:nvPr/>
          </p:nvSpPr>
          <p:spPr>
            <a:xfrm>
              <a:off x="14237231" y="15666247"/>
              <a:ext cx="11602783" cy="954107"/>
            </a:xfrm>
            <a:prstGeom prst="rect">
              <a:avLst/>
            </a:prstGeom>
          </p:spPr>
          <p:txBody>
            <a:bodyPr wrap="square">
              <a:spAutoFit/>
            </a:bodyPr>
            <a:lstStyle/>
            <a:p>
              <a:pPr marL="457200" indent="-457200">
                <a:buFont typeface="Arial" charset="0"/>
                <a:buChar char="•"/>
              </a:pPr>
              <a:r>
                <a:rPr lang="en-US" sz="2800" dirty="0" smtClean="0">
                  <a:latin typeface="Interstate" charset="0"/>
                  <a:ea typeface="Interstate" charset="0"/>
                  <a:cs typeface="Interstate" charset="0"/>
                </a:rPr>
                <a:t>Although the model was set up successfully, it did </a:t>
              </a:r>
              <a:r>
                <a:rPr lang="en-US" sz="2800" dirty="0">
                  <a:latin typeface="Interstate" charset="0"/>
                  <a:ea typeface="Interstate" charset="0"/>
                  <a:cs typeface="Interstate" charset="0"/>
                </a:rPr>
                <a:t>not get any meaningful results </a:t>
              </a:r>
              <a:r>
                <a:rPr lang="en-US" sz="2800" dirty="0" smtClean="0">
                  <a:latin typeface="Interstate" charset="0"/>
                  <a:ea typeface="Interstate" charset="0"/>
                  <a:cs typeface="Interstate" charset="0"/>
                </a:rPr>
                <a:t>because dataset </a:t>
              </a:r>
              <a:r>
                <a:rPr lang="en-US" sz="2800" dirty="0">
                  <a:latin typeface="Interstate" charset="0"/>
                  <a:ea typeface="Interstate" charset="0"/>
                  <a:cs typeface="Interstate" charset="0"/>
                </a:rPr>
                <a:t>was not significant </a:t>
              </a:r>
              <a:r>
                <a:rPr lang="en-US" sz="2800" dirty="0" smtClean="0">
                  <a:latin typeface="Interstate" charset="0"/>
                  <a:ea typeface="Interstate" charset="0"/>
                  <a:cs typeface="Interstate" charset="0"/>
                </a:rPr>
                <a:t>enough or at least too small.</a:t>
              </a:r>
              <a:endParaRPr lang="en-US" sz="2800" dirty="0">
                <a:latin typeface="Interstate" charset="0"/>
                <a:ea typeface="Interstate" charset="0"/>
                <a:cs typeface="Interstate" charset="0"/>
              </a:endParaRPr>
            </a:p>
          </p:txBody>
        </p:sp>
      </p:grpSp>
      <p:pic>
        <p:nvPicPr>
          <p:cNvPr id="134" name="Picture 133"/>
          <p:cNvPicPr>
            <a:picLocks noChangeAspect="1"/>
          </p:cNvPicPr>
          <p:nvPr/>
        </p:nvPicPr>
        <p:blipFill>
          <a:blip r:embed="rId11"/>
          <a:stretch>
            <a:fillRect/>
          </a:stretch>
        </p:blipFill>
        <p:spPr>
          <a:xfrm>
            <a:off x="19028931" y="6317139"/>
            <a:ext cx="6517649" cy="3197026"/>
          </a:xfrm>
          <a:prstGeom prst="rect">
            <a:avLst/>
          </a:prstGeom>
        </p:spPr>
      </p:pic>
    </p:spTree>
    <p:extLst>
      <p:ext uri="{BB962C8B-B14F-4D97-AF65-F5344CB8AC3E}">
        <p14:creationId xmlns:p14="http://schemas.microsoft.com/office/powerpoint/2010/main" val="32622942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2538</TotalTime>
  <Words>1092</Words>
  <Application>Microsoft Macintosh PowerPoint</Application>
  <PresentationFormat>Custom</PresentationFormat>
  <Paragraphs>74</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Calibri</vt:lpstr>
      <vt:lpstr>Calibri Light</vt:lpstr>
      <vt:lpstr>Cambria Math</vt:lpstr>
      <vt:lpstr>Garamond</vt:lpstr>
      <vt:lpstr>Garamond 3 LT Std</vt:lpstr>
      <vt:lpstr>Interstate</vt:lpstr>
      <vt:lpstr>Wingdings</vt:lpstr>
      <vt:lpstr>Arial</vt:lpstr>
      <vt:lpstr>Office Theme</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rmp</dc:creator>
  <cp:lastModifiedBy>Matias Lopez</cp:lastModifiedBy>
  <cp:revision>155</cp:revision>
  <cp:lastPrinted>2015-07-18T00:22:23Z</cp:lastPrinted>
  <dcterms:created xsi:type="dcterms:W3CDTF">2014-06-30T21:57:42Z</dcterms:created>
  <dcterms:modified xsi:type="dcterms:W3CDTF">2017-04-18T17:01:36Z</dcterms:modified>
</cp:coreProperties>
</file>

<file path=docProps/thumbnail.jpeg>
</file>